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4"/>
  </p:notesMasterIdLst>
  <p:sldIdLst>
    <p:sldId id="256" r:id="rId3"/>
    <p:sldId id="622" r:id="rId4"/>
    <p:sldId id="257" r:id="rId5"/>
    <p:sldId id="258" r:id="rId6"/>
    <p:sldId id="260" r:id="rId7"/>
    <p:sldId id="353" r:id="rId8"/>
    <p:sldId id="354" r:id="rId9"/>
    <p:sldId id="292" r:id="rId10"/>
    <p:sldId id="355" r:id="rId11"/>
    <p:sldId id="394" r:id="rId12"/>
    <p:sldId id="285" r:id="rId13"/>
    <p:sldId id="356" r:id="rId14"/>
    <p:sldId id="357" r:id="rId15"/>
    <p:sldId id="358" r:id="rId16"/>
    <p:sldId id="360" r:id="rId17"/>
    <p:sldId id="290" r:id="rId18"/>
    <p:sldId id="291" r:id="rId19"/>
    <p:sldId id="550" r:id="rId20"/>
    <p:sldId id="262" r:id="rId21"/>
    <p:sldId id="349" r:id="rId22"/>
    <p:sldId id="351" r:id="rId23"/>
    <p:sldId id="352" r:id="rId24"/>
    <p:sldId id="270" r:id="rId25"/>
    <p:sldId id="271" r:id="rId26"/>
    <p:sldId id="322" r:id="rId27"/>
    <p:sldId id="323" r:id="rId28"/>
    <p:sldId id="330" r:id="rId29"/>
    <p:sldId id="332" r:id="rId30"/>
    <p:sldId id="324" r:id="rId31"/>
    <p:sldId id="336" r:id="rId32"/>
    <p:sldId id="325" r:id="rId33"/>
    <p:sldId id="342" r:id="rId35"/>
    <p:sldId id="346" r:id="rId36"/>
    <p:sldId id="347" r:id="rId37"/>
    <p:sldId id="348" r:id="rId38"/>
    <p:sldId id="275" r:id="rId39"/>
    <p:sldId id="276" r:id="rId40"/>
    <p:sldId id="368" r:id="rId41"/>
    <p:sldId id="361" r:id="rId42"/>
    <p:sldId id="362" r:id="rId43"/>
    <p:sldId id="363" r:id="rId44"/>
    <p:sldId id="364" r:id="rId45"/>
    <p:sldId id="369" r:id="rId46"/>
    <p:sldId id="365" r:id="rId47"/>
    <p:sldId id="367" r:id="rId48"/>
    <p:sldId id="366" r:id="rId49"/>
    <p:sldId id="370" r:id="rId50"/>
    <p:sldId id="371" r:id="rId51"/>
    <p:sldId id="375" r:id="rId52"/>
    <p:sldId id="374" r:id="rId53"/>
    <p:sldId id="372" r:id="rId54"/>
    <p:sldId id="373" r:id="rId55"/>
    <p:sldId id="376" r:id="rId56"/>
    <p:sldId id="379" r:id="rId57"/>
    <p:sldId id="380" r:id="rId58"/>
    <p:sldId id="381" r:id="rId59"/>
    <p:sldId id="382" r:id="rId60"/>
    <p:sldId id="377" r:id="rId61"/>
    <p:sldId id="378" r:id="rId62"/>
    <p:sldId id="384" r:id="rId63"/>
    <p:sldId id="386" r:id="rId64"/>
    <p:sldId id="387" r:id="rId65"/>
    <p:sldId id="388" r:id="rId66"/>
    <p:sldId id="279" r:id="rId67"/>
    <p:sldId id="280" r:id="rId68"/>
    <p:sldId id="389" r:id="rId69"/>
    <p:sldId id="390" r:id="rId70"/>
    <p:sldId id="391" r:id="rId71"/>
    <p:sldId id="392" r:id="rId72"/>
    <p:sldId id="393" r:id="rId73"/>
    <p:sldId id="702" r:id="rId74"/>
  </p:sldIdLst>
  <p:sldSz cx="12192000" cy="6858000"/>
  <p:notesSz cx="6858000" cy="9144000"/>
  <p:embeddedFontLst>
    <p:embeddedFont>
      <p:font typeface="Arial Rounded MT Bold" panose="020F0704030504030204" charset="0"/>
      <p:regular r:id="rId78"/>
    </p:embeddedFont>
    <p:embeddedFont>
      <p:font typeface="Avenir Next Regular" panose="020B0803020202020204"/>
      <p:regular r:id="rId7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DAA82B0-7544-B24A-8F61-59DA117E9F88}">
          <p14:sldIdLst>
            <p14:sldId id="256"/>
            <p14:sldId id="622"/>
            <p14:sldId id="257"/>
          </p14:sldIdLst>
        </p14:section>
        <p14:section name="Part1" id="{1291EDCE-EFE1-AB43-B78B-116ADB6C7121}">
          <p14:sldIdLst>
            <p14:sldId id="258"/>
          </p14:sldIdLst>
        </p14:section>
        <p14:section name="雅思写作简介" id="{A0C17224-169D-A74E-9DE0-AB3ADB06013C}">
          <p14:sldIdLst/>
        </p14:section>
        <p14:section name="Task1小作文简介" id="{7A3D318E-60D7-9444-9291-97EB83BC0062}">
          <p14:sldIdLst>
            <p14:sldId id="260"/>
            <p14:sldId id="353"/>
            <p14:sldId id="354"/>
            <p14:sldId id="292"/>
            <p14:sldId id="355"/>
            <p14:sldId id="394"/>
            <p14:sldId id="285"/>
            <p14:sldId id="356"/>
            <p14:sldId id="357"/>
            <p14:sldId id="358"/>
            <p14:sldId id="360"/>
            <p14:sldId id="290"/>
            <p14:sldId id="291"/>
            <p14:sldId id="550"/>
          </p14:sldIdLst>
        </p14:section>
        <p14:section name="小作文评分标准" id="{77980E3B-F731-194C-9C50-47E76B0137F3}">
          <p14:sldIdLst/>
        </p14:section>
        <p14:section name="Task2大作文简介" id="{9A130599-27AF-D347-9353-D4EFBA2C8FD4}">
          <p14:sldIdLst/>
        </p14:section>
        <p14:section name="Part2 Task1数据图动静态区分" id="{48CF9CC5-CF2A-BD4B-A0EF-3C9A637639A8}">
          <p14:sldIdLst>
            <p14:sldId id="262"/>
            <p14:sldId id="349"/>
            <p14:sldId id="351"/>
            <p14:sldId id="352"/>
          </p14:sldIdLst>
        </p14:section>
        <p14:section name="Part3 首段写作" id="{2416BC67-262B-EA43-856E-D13AEFAE965B}">
          <p14:sldIdLst>
            <p14:sldId id="270"/>
            <p14:sldId id="271"/>
            <p14:sldId id="322"/>
            <p14:sldId id="323"/>
            <p14:sldId id="330"/>
            <p14:sldId id="332"/>
            <p14:sldId id="324"/>
            <p14:sldId id="336"/>
            <p14:sldId id="325"/>
            <p14:sldId id="342"/>
            <p14:sldId id="346"/>
            <p14:sldId id="347"/>
            <p14:sldId id="348"/>
          </p14:sldIdLst>
        </p14:section>
        <p14:section name="Part4" id="{341E44E7-1005-AB43-982E-1D995393FC51}">
          <p14:sldIdLst>
            <p14:sldId id="275"/>
          </p14:sldIdLst>
        </p14:section>
        <p14:section name="基础词汇" id="{48B06891-6EC5-A240-9DDC-41AF98DF7399}">
          <p14:sldIdLst>
            <p14:sldId id="276"/>
            <p14:sldId id="368"/>
            <p14:sldId id="361"/>
            <p14:sldId id="362"/>
            <p14:sldId id="363"/>
            <p14:sldId id="364"/>
            <p14:sldId id="369"/>
            <p14:sldId id="365"/>
            <p14:sldId id="367"/>
            <p14:sldId id="366"/>
            <p14:sldId id="370"/>
            <p14:sldId id="371"/>
            <p14:sldId id="375"/>
            <p14:sldId id="374"/>
            <p14:sldId id="372"/>
            <p14:sldId id="373"/>
          </p14:sldIdLst>
        </p14:section>
        <p14:section name="基础句型" id="{0E49EFA1-C48D-894C-A3F4-80DBAD461B74}">
          <p14:sldIdLst>
            <p14:sldId id="376"/>
            <p14:sldId id="379"/>
            <p14:sldId id="380"/>
            <p14:sldId id="381"/>
            <p14:sldId id="382"/>
            <p14:sldId id="377"/>
          </p14:sldIdLst>
        </p14:section>
        <p14:section name="衔接手段" id="{1E55566F-187B-DA48-AA67-32F8038CF67D}">
          <p14:sldIdLst>
            <p14:sldId id="378"/>
            <p14:sldId id="384"/>
            <p14:sldId id="386"/>
            <p14:sldId id="387"/>
            <p14:sldId id="388"/>
          </p14:sldIdLst>
        </p14:section>
        <p14:section name="Part5" id="{ABE93CDC-56FE-1C42-B640-5B0BEA8B1CF9}">
          <p14:sldIdLst>
            <p14:sldId id="279"/>
            <p14:sldId id="280"/>
            <p14:sldId id="389"/>
            <p14:sldId id="390"/>
            <p14:sldId id="391"/>
            <p14:sldId id="392"/>
            <p14:sldId id="393"/>
            <p14:sldId id="70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72"/>
    <p:restoredTop sz="94650"/>
  </p:normalViewPr>
  <p:slideViewPr>
    <p:cSldViewPr snapToGrid="0">
      <p:cViewPr>
        <p:scale>
          <a:sx n="100" d="100"/>
          <a:sy n="100" d="100"/>
        </p:scale>
        <p:origin x="34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9" Type="http://schemas.openxmlformats.org/officeDocument/2006/relationships/font" Target="fonts/font2.fntdata"/><Relationship Id="rId78" Type="http://schemas.openxmlformats.org/officeDocument/2006/relationships/font" Target="fonts/font1.fntdata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0C9F9-6A5E-2840-8CBE-5505CCEF891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E7B12-40C9-294D-B115-5C246A63E83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78C46-40C7-4FAF-A97A-F97E4B8441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adhere to: to behave according to a particular law, rule, set of instructions, etc.; to follow a particular set of beliefs or a fixed way of doing sth </a:t>
            </a:r>
            <a:r>
              <a:rPr lang="zh-CN" altLang="en-US"/>
              <a:t>坚持，遵守，遵循（法律，规章，指示，信念</a:t>
            </a:r>
            <a:r>
              <a:rPr lang="zh-CN" altLang="en-US"/>
              <a:t>等）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B04-C3D8-AF44-B095-E891C3F0E2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7433D-7798-4E4D-B929-C5506B150B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B04-C3D8-AF44-B095-E891C3F0E2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7433D-7798-4E4D-B929-C5506B150B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B04-C3D8-AF44-B095-E891C3F0E2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7433D-7798-4E4D-B929-C5506B150B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B04-C3D8-AF44-B095-E891C3F0E2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7433D-7798-4E4D-B929-C5506B150B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B04-C3D8-AF44-B095-E891C3F0E2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7433D-7798-4E4D-B929-C5506B150B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B04-C3D8-AF44-B095-E891C3F0E2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7433D-7798-4E4D-B929-C5506B150B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B04-C3D8-AF44-B095-E891C3F0E2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7433D-7798-4E4D-B929-C5506B150B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B04-C3D8-AF44-B095-E891C3F0E2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7433D-7798-4E4D-B929-C5506B150BC5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B04-C3D8-AF44-B095-E891C3F0E2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7433D-7798-4E4D-B929-C5506B150B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B04-C3D8-AF44-B095-E891C3F0E2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7433D-7798-4E4D-B929-C5506B150B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B04-C3D8-AF44-B095-E891C3F0E2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7433D-7798-4E4D-B929-C5506B150B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35B04-C3D8-AF44-B095-E891C3F0E2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7433D-7798-4E4D-B929-C5506B150BC5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9" name="Picture 4" descr="new channel logo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8" y="6245225"/>
            <a:ext cx="18669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078" y="0"/>
            <a:ext cx="4161064" cy="88718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17.png"/><Relationship Id="rId2" Type="http://schemas.openxmlformats.org/officeDocument/2006/relationships/tags" Target="../tags/tag2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.xml"/><Relationship Id="rId1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234883"/>
            <a:ext cx="9144000" cy="2387600"/>
          </a:xfrm>
        </p:spPr>
        <p:txBody>
          <a:bodyPr/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IELTS WRITING 1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/>
          <p:cNvSpPr txBox="1"/>
          <p:nvPr/>
        </p:nvSpPr>
        <p:spPr>
          <a:xfrm>
            <a:off x="151150" y="-93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Task1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小作文简介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1519" y="1231651"/>
            <a:ext cx="6100997" cy="156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3200" b="1" dirty="0">
                <a:latin typeface="微软雅黑" charset="0"/>
                <a:ea typeface="微软雅黑" charset="0"/>
                <a:cs typeface="微软雅黑" charset="0"/>
              </a:rPr>
              <a:t>图表类型</a:t>
            </a:r>
            <a:endParaRPr lang="en-US" altLang="zh-CN" sz="3200" b="1" dirty="0">
              <a:latin typeface="微软雅黑" charset="0"/>
              <a:ea typeface="微软雅黑" charset="0"/>
              <a:cs typeface="微软雅黑" charset="0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Line graph </a:t>
            </a:r>
            <a:r>
              <a:rPr lang="zh-CN" altLang="en-US" sz="24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线图</a:t>
            </a:r>
            <a:endParaRPr lang="zh-CN" altLang="en-US" sz="2400" dirty="0">
              <a:solidFill>
                <a:srgbClr val="FF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 t="11318" r="24807" b="9931"/>
          <a:stretch>
            <a:fillRect/>
          </a:stretch>
        </p:blipFill>
        <p:spPr>
          <a:xfrm>
            <a:off x="4502680" y="1027906"/>
            <a:ext cx="6528391" cy="540078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709948" y="5762790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微软雅黑" charset="0"/>
                <a:ea typeface="微软雅黑" charset="0"/>
              </a:rPr>
              <a:t>(C11T2W1)</a:t>
            </a:r>
            <a:endParaRPr lang="en-US" altLang="zh-CN" dirty="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7" t="27907" r="27268" b="11318"/>
          <a:stretch>
            <a:fillRect/>
          </a:stretch>
        </p:blipFill>
        <p:spPr>
          <a:xfrm>
            <a:off x="4765680" y="914630"/>
            <a:ext cx="5901070" cy="5028739"/>
          </a:xfrm>
          <a:prstGeom prst="rect">
            <a:avLst/>
          </a:prstGeom>
        </p:spPr>
      </p:pic>
      <p:sp>
        <p:nvSpPr>
          <p:cNvPr id="9" name="标题 4"/>
          <p:cNvSpPr txBox="1"/>
          <p:nvPr/>
        </p:nvSpPr>
        <p:spPr>
          <a:xfrm>
            <a:off x="151150" y="-93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Task1</a:t>
            </a:r>
            <a:r>
              <a:rPr lang="zh-CN" altLang="en-US" dirty="0"/>
              <a:t>小作文简介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91519" y="1231651"/>
            <a:ext cx="6100997" cy="21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图表类型</a:t>
            </a:r>
            <a:endParaRPr lang="en-US" altLang="zh-CN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Line graph 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线图</a:t>
            </a:r>
            <a:endParaRPr lang="zh-CN" altLang="en-US" sz="2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Bar chart </a:t>
            </a:r>
            <a:r>
              <a:rPr lang="zh-CN" altLang="en-US" sz="2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柱状图</a:t>
            </a:r>
            <a:endParaRPr lang="zh-CN" altLang="en-US" sz="240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09948" y="5762790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(C15T1W1)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/>
          <p:cNvSpPr txBox="1"/>
          <p:nvPr/>
        </p:nvSpPr>
        <p:spPr>
          <a:xfrm>
            <a:off x="151150" y="-93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Task1</a:t>
            </a:r>
            <a:r>
              <a:rPr lang="zh-CN" altLang="en-US" dirty="0"/>
              <a:t>小作文简介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91519" y="1231651"/>
            <a:ext cx="6100997" cy="26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图表类型</a:t>
            </a:r>
            <a:endParaRPr lang="en-US" altLang="zh-CN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Line graph 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线图</a:t>
            </a:r>
            <a:endParaRPr lang="zh-CN" altLang="en-US" sz="2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Bar chart 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柱状图</a:t>
            </a:r>
            <a:endParaRPr lang="en-US" altLang="zh-CN" sz="2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Pie</a:t>
            </a:r>
            <a:r>
              <a:rPr lang="zh-CN" altLang="en-US" sz="2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chart</a:t>
            </a:r>
            <a:r>
              <a:rPr lang="zh-CN" altLang="en-US" sz="2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饼图</a:t>
            </a:r>
            <a:endParaRPr lang="en-US" altLang="zh-CN" sz="240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5" t="12248" r="31662" b="9931"/>
          <a:stretch>
            <a:fillRect/>
          </a:stretch>
        </p:blipFill>
        <p:spPr>
          <a:xfrm>
            <a:off x="5128029" y="1005338"/>
            <a:ext cx="4816550" cy="543293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709948" y="5762790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(C14T1W1)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/>
          <p:cNvSpPr txBox="1"/>
          <p:nvPr/>
        </p:nvSpPr>
        <p:spPr>
          <a:xfrm>
            <a:off x="151150" y="-93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Task1</a:t>
            </a:r>
            <a:r>
              <a:rPr lang="zh-CN" altLang="en-US" dirty="0"/>
              <a:t>小作文简介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91519" y="1231651"/>
            <a:ext cx="6100997" cy="323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图表类型</a:t>
            </a:r>
            <a:endParaRPr lang="en-US" altLang="zh-CN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Line graph 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线图</a:t>
            </a:r>
            <a:endParaRPr lang="zh-CN" altLang="en-US" sz="2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Bar chart 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柱状图</a:t>
            </a:r>
            <a:endParaRPr lang="en-US" altLang="zh-CN" sz="2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Pie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chart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饼图</a:t>
            </a:r>
            <a:endParaRPr lang="en-US" altLang="zh-CN" sz="2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Table</a:t>
            </a:r>
            <a:r>
              <a:rPr lang="zh-CN" altLang="en-US" sz="2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表格</a:t>
            </a:r>
            <a:endParaRPr lang="en-US" altLang="zh-CN" sz="240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t="16124" r="16458" b="5737"/>
          <a:stretch>
            <a:fillRect/>
          </a:stretch>
        </p:blipFill>
        <p:spPr>
          <a:xfrm>
            <a:off x="4874593" y="1231651"/>
            <a:ext cx="6852154" cy="480317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966879" y="6034830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(C10T2W1)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/>
          <p:cNvSpPr txBox="1"/>
          <p:nvPr/>
        </p:nvSpPr>
        <p:spPr>
          <a:xfrm>
            <a:off x="151150" y="-93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Task1</a:t>
            </a:r>
            <a:r>
              <a:rPr lang="zh-CN" altLang="en-US" dirty="0"/>
              <a:t>小作文简介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91519" y="1231651"/>
            <a:ext cx="6100997" cy="378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图表类型</a:t>
            </a:r>
            <a:endParaRPr lang="en-US" altLang="zh-CN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Line graph 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线图</a:t>
            </a:r>
            <a:endParaRPr lang="zh-CN" altLang="en-US" sz="2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Bar chart 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柱状图</a:t>
            </a:r>
            <a:endParaRPr lang="en-US" altLang="zh-CN" sz="2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Pie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chart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饼图</a:t>
            </a:r>
            <a:endParaRPr lang="en-US" altLang="zh-CN" sz="2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Table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表格</a:t>
            </a:r>
            <a:endParaRPr lang="en-US" altLang="zh-CN" sz="2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混合数据图</a:t>
            </a:r>
            <a:endParaRPr lang="en-US" altLang="zh-CN" sz="240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7" t="13489" r="11801" b="9931"/>
          <a:stretch>
            <a:fillRect/>
          </a:stretch>
        </p:blipFill>
        <p:spPr>
          <a:xfrm>
            <a:off x="4276852" y="1108890"/>
            <a:ext cx="7223629" cy="435133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709948" y="5762790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(C11T4W1)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/>
          <p:cNvSpPr txBox="1"/>
          <p:nvPr/>
        </p:nvSpPr>
        <p:spPr>
          <a:xfrm>
            <a:off x="151150" y="-93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Task1</a:t>
            </a:r>
            <a:r>
              <a:rPr lang="zh-CN" altLang="en-US" dirty="0"/>
              <a:t>小作文简介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06509" y="856897"/>
            <a:ext cx="6100997" cy="4338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图表类型</a:t>
            </a:r>
            <a:endParaRPr lang="en-US" altLang="zh-CN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Line graph 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线图</a:t>
            </a:r>
            <a:endParaRPr lang="zh-CN" altLang="en-US" sz="2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Bar chart 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柱状图</a:t>
            </a:r>
            <a:endParaRPr lang="en-US" altLang="zh-CN" sz="2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Pie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chart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饼图</a:t>
            </a:r>
            <a:endParaRPr lang="en-US" altLang="zh-CN" sz="2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Table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表格</a:t>
            </a:r>
            <a:endParaRPr lang="en-US" altLang="zh-CN" sz="2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混合数据图</a:t>
            </a:r>
            <a:endParaRPr lang="en-US" altLang="zh-CN" sz="2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Flow</a:t>
            </a:r>
            <a:r>
              <a:rPr lang="zh-CN" altLang="en-US" sz="2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chart</a:t>
            </a:r>
            <a:r>
              <a:rPr lang="zh-CN" altLang="en-US" sz="2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流程图</a:t>
            </a:r>
            <a:endParaRPr lang="en-US" altLang="zh-CN" sz="240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4" t="20776" r="26389" b="15776"/>
          <a:stretch>
            <a:fillRect/>
          </a:stretch>
        </p:blipFill>
        <p:spPr>
          <a:xfrm>
            <a:off x="4675329" y="988883"/>
            <a:ext cx="6546780" cy="488023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709948" y="5762790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(C15T3W1)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508105" y="6074850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(C14T4W1)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2" t="14263" r="29641" b="6821"/>
          <a:stretch>
            <a:fillRect/>
          </a:stretch>
        </p:blipFill>
        <p:spPr>
          <a:xfrm>
            <a:off x="5776617" y="1063664"/>
            <a:ext cx="4593265" cy="5253871"/>
          </a:xfrm>
          <a:prstGeom prst="rect">
            <a:avLst/>
          </a:prstGeom>
        </p:spPr>
      </p:pic>
      <p:sp>
        <p:nvSpPr>
          <p:cNvPr id="9" name="标题 4"/>
          <p:cNvSpPr txBox="1"/>
          <p:nvPr/>
        </p:nvSpPr>
        <p:spPr>
          <a:xfrm>
            <a:off x="151150" y="-93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Task1</a:t>
            </a:r>
            <a:r>
              <a:rPr lang="zh-CN" altLang="en-US" dirty="0"/>
              <a:t>小作文简介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06509" y="856897"/>
            <a:ext cx="6100997" cy="489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图表类型</a:t>
            </a:r>
            <a:endParaRPr lang="en-US" altLang="zh-CN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Line graph 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线图</a:t>
            </a:r>
            <a:endParaRPr lang="zh-CN" altLang="en-US" sz="2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Bar chart 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柱状图</a:t>
            </a:r>
            <a:endParaRPr lang="en-US" altLang="zh-CN" sz="2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Pie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chart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饼图</a:t>
            </a:r>
            <a:endParaRPr lang="en-US" altLang="zh-CN" sz="2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Table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表格</a:t>
            </a:r>
            <a:endParaRPr lang="en-US" altLang="zh-CN" sz="2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混合数据图</a:t>
            </a:r>
            <a:endParaRPr lang="en-US" altLang="zh-CN" sz="2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Flow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chart</a:t>
            </a:r>
            <a:r>
              <a:rPr lang="zh-CN" altLang="en-US" sz="2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流程图</a:t>
            </a:r>
            <a:endParaRPr lang="en-US" altLang="zh-CN" sz="2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Map</a:t>
            </a:r>
            <a:r>
              <a:rPr lang="zh-CN" altLang="en-US" sz="2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地图</a:t>
            </a:r>
            <a:endParaRPr lang="en-US" altLang="zh-CN" sz="240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Task1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小作文简介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26695" y="1563404"/>
            <a:ext cx="6100997" cy="436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800" b="1" dirty="0">
                <a:latin typeface="微软雅黑" charset="0"/>
                <a:ea typeface="微软雅黑" charset="0"/>
                <a:cs typeface="微软雅黑" charset="0"/>
              </a:rPr>
              <a:t>图表类型总结</a:t>
            </a:r>
            <a:endParaRPr lang="en-US" altLang="zh-CN" sz="2800" b="1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endParaRPr lang="en-US" altLang="zh-CN" sz="1200" b="1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Line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graph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 线图</a:t>
            </a:r>
            <a:endParaRPr lang="en-US" altLang="zh-CN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Bar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chart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 柱状图</a:t>
            </a:r>
            <a:endParaRPr lang="en-US" altLang="zh-CN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Pie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chart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 饼图</a:t>
            </a:r>
            <a:endParaRPr lang="en-US" altLang="zh-CN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Table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 表格</a:t>
            </a:r>
            <a:endParaRPr lang="en-US" altLang="zh-CN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混合数据图</a:t>
            </a:r>
            <a:endParaRPr lang="en-US" altLang="zh-CN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endParaRPr lang="en-US" altLang="zh-CN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sz="2000" dirty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Flow</a:t>
            </a:r>
            <a:r>
              <a:rPr lang="zh-CN" altLang="en-US" sz="2000" dirty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chart</a:t>
            </a:r>
            <a:r>
              <a:rPr lang="zh-CN" altLang="en-US" sz="2000" dirty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 流程图</a:t>
            </a:r>
            <a:endParaRPr lang="en-US" altLang="zh-CN" sz="2000" dirty="0">
              <a:solidFill>
                <a:schemeClr val="accent4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sz="2000" dirty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Map</a:t>
            </a:r>
            <a:r>
              <a:rPr lang="zh-CN" altLang="en-US" sz="2000" dirty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 地图</a:t>
            </a:r>
            <a:endParaRPr lang="zh-CN" altLang="en-US" sz="2000" dirty="0">
              <a:solidFill>
                <a:schemeClr val="accent4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5231567" y="3075629"/>
            <a:ext cx="1484026" cy="27357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5231567" y="5281281"/>
            <a:ext cx="1484026" cy="27357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14807" y="2932843"/>
            <a:ext cx="2458386" cy="83099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微软雅黑" charset="0"/>
                <a:ea typeface="微软雅黑" charset="0"/>
              </a:rPr>
              <a:t>数据类图表</a:t>
            </a:r>
            <a:endParaRPr kumimoji="1" lang="en-US" altLang="zh-CN" sz="2400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2400" dirty="0">
                <a:latin typeface="微软雅黑" charset="0"/>
                <a:ea typeface="微软雅黑" charset="0"/>
              </a:rPr>
              <a:t>（考察频率更高）</a:t>
            </a:r>
            <a:endParaRPr kumimoji="1" lang="zh-CN" altLang="en-US" sz="2400" dirty="0">
              <a:latin typeface="微软雅黑" charset="0"/>
              <a:ea typeface="微软雅黑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14807" y="5086368"/>
            <a:ext cx="2458386" cy="830997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dirty="0">
                <a:latin typeface="微软雅黑" charset="0"/>
                <a:ea typeface="微软雅黑" charset="0"/>
              </a:rPr>
              <a:t>非数据</a:t>
            </a:r>
            <a:r>
              <a:rPr lang="zh-CN" altLang="en-US">
                <a:latin typeface="微软雅黑" charset="0"/>
                <a:ea typeface="微软雅黑" charset="0"/>
              </a:rPr>
              <a:t>类图表</a:t>
            </a:r>
            <a:endParaRPr lang="en-US" altLang="zh-CN" dirty="0">
              <a:latin typeface="微软雅黑" charset="0"/>
              <a:ea typeface="微软雅黑" charset="0"/>
            </a:endParaRPr>
          </a:p>
          <a:p>
            <a:r>
              <a:rPr lang="zh-CN" altLang="en-US" dirty="0">
                <a:latin typeface="微软雅黑" charset="0"/>
                <a:ea typeface="微软雅黑" charset="0"/>
              </a:rPr>
              <a:t>（考察频率更低）</a:t>
            </a:r>
            <a:endParaRPr lang="zh-CN" altLang="en-US" dirty="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Task1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小作文简介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226695" y="1563404"/>
            <a:ext cx="6100997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800" b="1" dirty="0">
                <a:latin typeface="微软雅黑" charset="0"/>
                <a:ea typeface="微软雅黑" charset="0"/>
                <a:cs typeface="微软雅黑" charset="0"/>
              </a:rPr>
              <a:t>图表类型总结</a:t>
            </a:r>
            <a:endParaRPr lang="en-US" altLang="zh-CN" sz="2800" b="1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endParaRPr lang="en-US" altLang="zh-CN" sz="1200" b="1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8" name="图片 7" descr="企业微信20240310-175555@2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10" y="2261870"/>
            <a:ext cx="7078980" cy="4335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小作文动静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态区分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3609"/>
            <a:ext cx="1552076" cy="1552076"/>
          </a:xfrm>
          <a:prstGeom prst="rect">
            <a:avLst/>
          </a:prstGeom>
        </p:spPr>
      </p:pic>
      <p:sp>
        <p:nvSpPr>
          <p:cNvPr id="53" name="Olivia"/>
          <p:cNvSpPr txBox="1"/>
          <p:nvPr/>
        </p:nvSpPr>
        <p:spPr>
          <a:xfrm>
            <a:off x="1161797" y="397043"/>
            <a:ext cx="4110039" cy="1425068"/>
          </a:xfrm>
          <a:prstGeom prst="rect">
            <a:avLst/>
          </a:prstGeom>
          <a:ln w="12700">
            <a:miter lim="400000"/>
          </a:ln>
        </p:spPr>
        <p:txBody>
          <a:bodyPr lIns="34289" tIns="34289" rIns="34289" bIns="34289">
            <a:spAutoFit/>
          </a:bodyPr>
          <a:lstStyle/>
          <a:p>
            <a:pPr marL="384175" indent="-384175">
              <a:lnSpc>
                <a:spcPct val="94000"/>
              </a:lnSpc>
              <a:spcBef>
                <a:spcPts val="1000"/>
              </a:spcBef>
              <a:buSzPct val="100000"/>
              <a:buFont typeface="Helvetica Neue" panose="02000503000000020004"/>
              <a:buChar char="■"/>
              <a:defRPr sz="24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 sz="2400" dirty="0">
              <a:latin typeface="Arial Rounded MT Bold" panose="020F0704030504030204" charset="0"/>
              <a:ea typeface="Arial Rounded MT Bold" panose="020F0704030504030204" charset="0"/>
              <a:cs typeface="Arial Rounded MT Bold" panose="020F0704030504030204" charset="0"/>
            </a:endParaRPr>
          </a:p>
          <a:p>
            <a:pPr>
              <a:lnSpc>
                <a:spcPct val="94000"/>
              </a:lnSpc>
              <a:spcBef>
                <a:spcPts val="1000"/>
              </a:spcBef>
              <a:buSzPct val="100000"/>
              <a:defRPr sz="24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lang="zh-CN" altLang="en-US" sz="2400" dirty="0" smtClean="0">
                <a:latin typeface="Arial Rounded MT Bold" panose="020F0704030504030204" charset="0"/>
                <a:ea typeface="Arial Rounded MT Bold" panose="020F0704030504030204" charset="0"/>
                <a:cs typeface="Arial Rounded MT Bold" panose="020F0704030504030204" charset="0"/>
              </a:rPr>
              <a:t>     </a:t>
            </a:r>
            <a:r>
              <a:rPr lang="zh-CN" altLang="en-US" sz="2800" b="1" dirty="0" smtClean="0">
                <a:latin typeface="Arial Rounded MT Bold" panose="020F0704030504030204" charset="0"/>
                <a:ea typeface="Arial Rounded MT Bold" panose="020F0704030504030204" charset="0"/>
                <a:cs typeface="Arial Rounded MT Bold" panose="020F0704030504030204" charset="0"/>
              </a:rPr>
              <a:t>自我简介</a:t>
            </a:r>
            <a:endParaRPr lang="zh-CN" altLang="en-US" sz="2800" b="1" dirty="0" smtClean="0">
              <a:latin typeface="Arial Rounded MT Bold" panose="020F0704030504030204" charset="0"/>
              <a:ea typeface="Arial Rounded MT Bold" panose="020F0704030504030204" charset="0"/>
              <a:cs typeface="Arial Rounded MT Bold" panose="020F0704030504030204" charset="0"/>
            </a:endParaRPr>
          </a:p>
          <a:p>
            <a:pPr>
              <a:lnSpc>
                <a:spcPct val="94000"/>
              </a:lnSpc>
              <a:spcBef>
                <a:spcPts val="1000"/>
              </a:spcBef>
              <a:buSzPct val="100000"/>
              <a:defRPr sz="24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lang="zh-CN" altLang="en-US" sz="2400" dirty="0">
                <a:latin typeface="Arial Rounded MT Bold" panose="020F0704030504030204" charset="0"/>
                <a:ea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zh-CN" altLang="en-US" sz="2400" dirty="0" smtClean="0">
                <a:latin typeface="Arial Rounded MT Bold" panose="020F0704030504030204" charset="0"/>
                <a:ea typeface="Arial Rounded MT Bold" panose="020F0704030504030204" charset="0"/>
                <a:cs typeface="Arial Rounded MT Bold" panose="020F0704030504030204" charset="0"/>
              </a:rPr>
              <a:t>     </a:t>
            </a:r>
            <a:r>
              <a:rPr lang="en-US" altLang="zh-CN" sz="2400" dirty="0" smtClean="0">
                <a:latin typeface="Arial Rounded MT Bold" panose="020F0704030504030204" charset="0"/>
                <a:ea typeface="Arial Rounded MT Bold" panose="020F0704030504030204" charset="0"/>
                <a:cs typeface="Arial Rounded MT Bold" panose="020F0704030504030204" charset="0"/>
              </a:rPr>
              <a:t>About</a:t>
            </a:r>
            <a:r>
              <a:rPr lang="zh-CN" altLang="en-US" sz="2400" dirty="0" smtClean="0">
                <a:latin typeface="Arial Rounded MT Bold" panose="020F0704030504030204" charset="0"/>
                <a:ea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altLang="zh-CN" sz="2400" dirty="0" smtClean="0">
                <a:latin typeface="Arial Rounded MT Bold" panose="020F0704030504030204" charset="0"/>
                <a:ea typeface="Arial Rounded MT Bold" panose="020F0704030504030204" charset="0"/>
                <a:cs typeface="Arial Rounded MT Bold" panose="020F0704030504030204" charset="0"/>
              </a:rPr>
              <a:t>me</a:t>
            </a:r>
            <a:r>
              <a:rPr lang="en-US" altLang="zh-CN" sz="2400" dirty="0" smtClean="0">
                <a:latin typeface="Arial Rounded MT Bold" panose="020F0704030504030204" charset="0"/>
                <a:ea typeface="Arial Rounded MT Bold" panose="020F0704030504030204" charset="0"/>
                <a:cs typeface="Arial Rounded MT Bold" panose="020F0704030504030204" charset="0"/>
              </a:rPr>
              <a:t>…</a:t>
            </a:r>
            <a:r>
              <a:rPr sz="2400" dirty="0" smtClean="0">
                <a:latin typeface="Arial Rounded MT Bold" panose="020F0704030504030204" charset="0"/>
                <a:ea typeface="Arial Rounded MT Bold" panose="020F0704030504030204" charset="0"/>
                <a:cs typeface="Arial Rounded MT Bold" panose="020F0704030504030204" charset="0"/>
              </a:rPr>
              <a:t> </a:t>
            </a:r>
            <a:endParaRPr sz="2400" dirty="0">
              <a:latin typeface="Arial Rounded MT Bold" panose="020F0704030504030204" charset="0"/>
              <a:ea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2" name="直角上箭头 1"/>
          <p:cNvSpPr/>
          <p:nvPr/>
        </p:nvSpPr>
        <p:spPr>
          <a:xfrm>
            <a:off x="3356812" y="397043"/>
            <a:ext cx="5919536" cy="6087978"/>
          </a:xfrm>
          <a:prstGeom prst="bentUpArrow">
            <a:avLst>
              <a:gd name="adj1" fmla="val 13211"/>
              <a:gd name="adj2" fmla="val 15753"/>
              <a:gd name="adj3" fmla="val 22985"/>
            </a:avLst>
          </a:prstGeom>
          <a:ln>
            <a:noFill/>
          </a:ln>
          <a:effectLst>
            <a:softEdge rad="127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561347" y="5931569"/>
            <a:ext cx="372979" cy="3729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843335" y="5931567"/>
            <a:ext cx="372979" cy="3729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8125323" y="5931567"/>
            <a:ext cx="372979" cy="3729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125322" y="4219072"/>
            <a:ext cx="372979" cy="3729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125322" y="2506577"/>
            <a:ext cx="372979" cy="3729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9" y="601579"/>
            <a:ext cx="1576136" cy="157613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66473" y="4998747"/>
            <a:ext cx="3585664" cy="1865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4000"/>
              </a:lnSpc>
              <a:spcBef>
                <a:spcPts val="1000"/>
              </a:spcBef>
              <a:buSzPct val="100000"/>
              <a:defRPr sz="24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lang="en-US" altLang="zh-CN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2008.9-2012.06</a:t>
            </a:r>
            <a:endParaRPr lang="en-US" altLang="zh-CN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>
              <a:lnSpc>
                <a:spcPct val="94000"/>
              </a:lnSpc>
              <a:spcBef>
                <a:spcPts val="1000"/>
              </a:spcBef>
              <a:buSzPct val="100000"/>
              <a:defRPr sz="24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lang="en-US" altLang="zh-CN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Bachelor’s Degree-</a:t>
            </a:r>
            <a:endParaRPr lang="zh-CN" altLang="en-US" b="1" dirty="0" smtClean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>
              <a:lnSpc>
                <a:spcPct val="94000"/>
              </a:lnSpc>
              <a:spcBef>
                <a:spcPts val="1000"/>
              </a:spcBef>
              <a:buSzPct val="100000"/>
              <a:defRPr sz="24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lang="en-US" altLang="zh-CN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English </a:t>
            </a:r>
            <a:r>
              <a:rPr lang="en-US" altLang="zh-CN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Translation</a:t>
            </a:r>
            <a:endParaRPr lang="en-US" altLang="zh-CN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>
              <a:lnSpc>
                <a:spcPct val="94000"/>
              </a:lnSpc>
              <a:spcBef>
                <a:spcPts val="1000"/>
              </a:spcBef>
              <a:defRPr sz="24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lang="en-US" altLang="zh-CN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(ZUEL)</a:t>
            </a:r>
            <a:endParaRPr lang="zh-CN" altLang="en-US" b="1" dirty="0" smtClean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60532" y="3861392"/>
            <a:ext cx="4736690" cy="1807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4000"/>
              </a:lnSpc>
              <a:spcBef>
                <a:spcPts val="1000"/>
              </a:spcBef>
              <a:buSzPct val="100000"/>
              <a:defRPr sz="24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lang="en-US" altLang="zh-CN" b="1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2011.9-2013.06</a:t>
            </a:r>
            <a:endParaRPr lang="en-US" altLang="zh-CN" b="1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>
              <a:lnSpc>
                <a:spcPct val="94000"/>
              </a:lnSpc>
              <a:spcBef>
                <a:spcPts val="1000"/>
              </a:spcBef>
              <a:buSzPct val="100000"/>
              <a:defRPr sz="24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lang="en-US" altLang="zh-CN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Master’s Degree-</a:t>
            </a:r>
            <a:endParaRPr lang="zh-CN" altLang="en-US" b="1" dirty="0" smtClean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>
              <a:lnSpc>
                <a:spcPct val="94000"/>
              </a:lnSpc>
              <a:spcBef>
                <a:spcPts val="1000"/>
              </a:spcBef>
              <a:buSzPct val="100000"/>
              <a:defRPr sz="24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lang="en-US" altLang="zh-CN" sz="2000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International</a:t>
            </a:r>
            <a:r>
              <a:rPr lang="zh-CN" altLang="en-US" sz="2000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sz="2000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Business</a:t>
            </a:r>
            <a:r>
              <a:rPr lang="zh-CN" altLang="en-US" sz="2000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sz="2000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Negotiation</a:t>
            </a:r>
            <a:endParaRPr lang="en-US" altLang="zh-CN" sz="2000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>
              <a:lnSpc>
                <a:spcPct val="94000"/>
              </a:lnSpc>
              <a:spcBef>
                <a:spcPts val="1000"/>
              </a:spcBef>
              <a:buSzPct val="100000"/>
              <a:defRPr sz="24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lang="en-US" altLang="zh-CN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(</a:t>
            </a:r>
            <a:r>
              <a:rPr lang="en-US" altLang="zh-CN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ESC Rennes</a:t>
            </a:r>
            <a:r>
              <a:rPr lang="en-US" altLang="zh-CN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)</a:t>
            </a:r>
            <a:endParaRPr lang="en-US" altLang="zh-CN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699201" y="4408826"/>
            <a:ext cx="4736690" cy="1865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4000"/>
              </a:lnSpc>
              <a:spcBef>
                <a:spcPts val="1000"/>
              </a:spcBef>
              <a:buSzPct val="100000"/>
              <a:defRPr sz="24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lang="en-US" altLang="zh-CN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2013.9-2015.06</a:t>
            </a:r>
            <a:endParaRPr lang="en-US" altLang="zh-CN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>
              <a:lnSpc>
                <a:spcPct val="94000"/>
              </a:lnSpc>
              <a:spcBef>
                <a:spcPts val="1000"/>
              </a:spcBef>
              <a:buSzPct val="100000"/>
              <a:defRPr sz="24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lang="en-US" altLang="zh-CN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English</a:t>
            </a:r>
            <a:r>
              <a:rPr lang="zh-CN" altLang="en-US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Teacher-</a:t>
            </a:r>
            <a:endParaRPr lang="zh-CN" altLang="en-US" b="1" dirty="0" smtClean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>
              <a:lnSpc>
                <a:spcPct val="94000"/>
              </a:lnSpc>
              <a:spcBef>
                <a:spcPts val="1000"/>
              </a:spcBef>
              <a:buSzPct val="100000"/>
              <a:defRPr sz="24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lang="en-US" altLang="zh-CN" sz="2000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(</a:t>
            </a:r>
            <a:r>
              <a:rPr lang="en-US" altLang="zh-CN" sz="2000" b="1" dirty="0" err="1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Oxstand</a:t>
            </a:r>
            <a:r>
              <a:rPr lang="zh-CN" altLang="en-US" sz="20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sz="20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International</a:t>
            </a:r>
            <a:r>
              <a:rPr lang="zh-CN" altLang="en-US" sz="20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sz="2000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School,</a:t>
            </a:r>
            <a:endParaRPr lang="zh-CN" altLang="en-US" sz="2000" b="1" dirty="0" smtClean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>
              <a:lnSpc>
                <a:spcPct val="94000"/>
              </a:lnSpc>
              <a:spcBef>
                <a:spcPts val="1000"/>
              </a:spcBef>
              <a:buSzPct val="100000"/>
              <a:defRPr sz="24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lang="en-US" altLang="zh-CN" sz="2400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Shenzhen</a:t>
            </a:r>
            <a:r>
              <a:rPr lang="en-US" altLang="zh-CN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)</a:t>
            </a:r>
            <a:endParaRPr lang="en-US" altLang="zh-CN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797222" y="1822111"/>
            <a:ext cx="4736690" cy="1807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4000"/>
              </a:lnSpc>
              <a:spcBef>
                <a:spcPts val="1000"/>
              </a:spcBef>
              <a:buSzPct val="100000"/>
              <a:defRPr sz="24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lang="en-US" altLang="zh-CN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2016.9-Now</a:t>
            </a:r>
            <a:endParaRPr lang="en-US" altLang="zh-CN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>
              <a:lnSpc>
                <a:spcPct val="94000"/>
              </a:lnSpc>
              <a:spcBef>
                <a:spcPts val="1000"/>
              </a:spcBef>
              <a:buSzPct val="100000"/>
              <a:defRPr sz="24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lang="en-US" altLang="zh-CN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Teacher-</a:t>
            </a:r>
            <a:endParaRPr lang="zh-CN" altLang="en-US" b="1" dirty="0" smtClean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>
              <a:lnSpc>
                <a:spcPct val="94000"/>
              </a:lnSpc>
              <a:spcBef>
                <a:spcPts val="1000"/>
              </a:spcBef>
              <a:buSzPct val="100000"/>
              <a:defRPr sz="24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lang="en-US" altLang="zh-CN" sz="2000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IELTS</a:t>
            </a:r>
            <a:r>
              <a:rPr lang="zh-CN" altLang="en-US" sz="2000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sz="2000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Writing</a:t>
            </a:r>
            <a:r>
              <a:rPr lang="zh-CN" altLang="en-US" sz="2000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 </a:t>
            </a:r>
            <a:endParaRPr lang="en-US" altLang="zh-CN" sz="2000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>
              <a:lnSpc>
                <a:spcPct val="94000"/>
              </a:lnSpc>
              <a:spcBef>
                <a:spcPts val="1000"/>
              </a:spcBef>
              <a:buSzPct val="100000"/>
              <a:defRPr sz="24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lang="en-US" altLang="zh-CN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(New</a:t>
            </a:r>
            <a:r>
              <a:rPr lang="zh-CN" altLang="en-US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Channel,</a:t>
            </a:r>
            <a:r>
              <a:rPr lang="zh-CN" altLang="en-US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b="1" dirty="0" smtClean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Wuhan)</a:t>
            </a:r>
            <a:endParaRPr lang="en-US" altLang="zh-CN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8" y="3164606"/>
            <a:ext cx="1822111" cy="182211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773" y="1968500"/>
            <a:ext cx="1822111" cy="182211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73" t="49412" r="3126" b="1176"/>
          <a:stretch>
            <a:fillRect/>
          </a:stretch>
        </p:blipFill>
        <p:spPr>
          <a:xfrm>
            <a:off x="6773561" y="5427732"/>
            <a:ext cx="1941502" cy="144749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2" t="9473" r="10439" b="43333"/>
          <a:stretch>
            <a:fillRect/>
          </a:stretch>
        </p:blipFill>
        <p:spPr>
          <a:xfrm>
            <a:off x="10680739" y="1485727"/>
            <a:ext cx="1930404" cy="1766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6" grpId="0" bldLvl="0" animBg="1"/>
      <p:bldP spid="8" grpId="0" bldLvl="0" animBg="1"/>
      <p:bldP spid="9" grpId="0" bldLvl="0" animBg="1"/>
      <p:bldP spid="12" grpId="0"/>
      <p:bldP spid="15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751194"/>
            <a:ext cx="5181600" cy="4351338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400" dirty="0">
                <a:latin typeface="Californian FB" panose="0207040306080B030204" pitchFamily="18" charset="0"/>
                <a:ea typeface="微软雅黑 Light" panose="020B0502040204020203" pitchFamily="34" charset="-122"/>
              </a:rPr>
              <a:t>有</a:t>
            </a:r>
            <a:r>
              <a:rPr lang="zh-CN" altLang="en-US" sz="2400" dirty="0">
                <a:solidFill>
                  <a:srgbClr val="FF5050"/>
                </a:solidFill>
                <a:latin typeface="Californian FB" panose="0207040306080B030204" pitchFamily="18" charset="0"/>
                <a:ea typeface="微软雅黑 Light" panose="020B0502040204020203" pitchFamily="34" charset="-122"/>
              </a:rPr>
              <a:t>时间变化</a:t>
            </a:r>
            <a:r>
              <a:rPr lang="zh-CN" altLang="en-US" sz="2400" dirty="0">
                <a:latin typeface="Californian FB" panose="0207040306080B030204" pitchFamily="18" charset="0"/>
                <a:ea typeface="微软雅黑 Light" panose="020B0502040204020203" pitchFamily="34" charset="-122"/>
              </a:rPr>
              <a:t>：有</a:t>
            </a:r>
            <a:r>
              <a:rPr lang="zh-CN" altLang="en-US" sz="2400" dirty="0">
                <a:solidFill>
                  <a:srgbClr val="FF5050"/>
                </a:solidFill>
                <a:latin typeface="Californian FB" panose="0207040306080B030204" pitchFamily="18" charset="0"/>
                <a:ea typeface="微软雅黑 Light" panose="020B0502040204020203" pitchFamily="34" charset="-122"/>
              </a:rPr>
              <a:t>趋势</a:t>
            </a:r>
            <a:r>
              <a:rPr lang="zh-CN" altLang="en-US" sz="2400" dirty="0">
                <a:latin typeface="Californian FB" panose="0207040306080B030204" pitchFamily="18" charset="0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latin typeface="Californian FB" panose="0207040306080B030204" pitchFamily="18" charset="0"/>
                <a:ea typeface="微软雅黑 Light" panose="020B0502040204020203" pitchFamily="34" charset="-122"/>
              </a:rPr>
              <a:t>=&gt; </a:t>
            </a:r>
            <a:r>
              <a:rPr lang="zh-CN" altLang="en-US" sz="2400" dirty="0">
                <a:solidFill>
                  <a:srgbClr val="FF5050"/>
                </a:solidFill>
                <a:latin typeface="Californian FB" panose="0207040306080B030204" pitchFamily="18" charset="0"/>
                <a:ea typeface="微软雅黑 Light" panose="020B0502040204020203" pitchFamily="34" charset="-122"/>
              </a:rPr>
              <a:t>动</a:t>
            </a:r>
            <a:r>
              <a:rPr lang="zh-CN" altLang="en-US" sz="2400" dirty="0">
                <a:latin typeface="Californian FB" panose="0207040306080B030204" pitchFamily="18" charset="0"/>
                <a:ea typeface="微软雅黑 Light" panose="020B0502040204020203" pitchFamily="34" charset="-122"/>
              </a:rPr>
              <a:t>态图</a:t>
            </a:r>
            <a:endParaRPr lang="en-US" altLang="zh-CN" sz="2400" dirty="0">
              <a:latin typeface="Californian FB" panose="0207040306080B030204" pitchFamily="18" charset="0"/>
              <a:ea typeface="微软雅黑 Light" panose="020B0502040204020203" pitchFamily="34" charset="-122"/>
            </a:endParaRPr>
          </a:p>
          <a:p>
            <a:pPr marL="0" indent="0">
              <a:buClr>
                <a:srgbClr val="C00000"/>
              </a:buClr>
              <a:buNone/>
            </a:pPr>
            <a:r>
              <a:rPr lang="en-US" altLang="zh-CN" sz="2400" dirty="0">
                <a:latin typeface="Californian FB" panose="0207040306080B030204" pitchFamily="18" charset="0"/>
                <a:ea typeface="微软雅黑 Light" panose="020B0502040204020203" pitchFamily="34" charset="-122"/>
              </a:rPr>
              <a:t>   </a:t>
            </a:r>
            <a:r>
              <a:rPr lang="zh-CN" altLang="en-US" sz="2400" dirty="0">
                <a:latin typeface="Californian FB" panose="0207040306080B030204" pitchFamily="18" charset="0"/>
                <a:ea typeface="微软雅黑 Light" panose="020B0502040204020203" pitchFamily="34" charset="-122"/>
              </a:rPr>
              <a:t>线图、柱图</a:t>
            </a:r>
            <a:endParaRPr lang="en-US" altLang="zh-CN" sz="2400" dirty="0">
              <a:latin typeface="Californian FB" panose="0207040306080B030204" pitchFamily="18" charset="0"/>
              <a:ea typeface="微软雅黑 Light" panose="020B0502040204020203" pitchFamily="34" charset="-122"/>
            </a:endParaRPr>
          </a:p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endParaRPr lang="en-US" altLang="zh-CN" sz="2400" dirty="0">
              <a:latin typeface="Californian FB" panose="0207040306080B030204" pitchFamily="18" charset="0"/>
              <a:ea typeface="微软雅黑 Light" panose="020B0502040204020203" pitchFamily="34" charset="-122"/>
            </a:endParaRPr>
          </a:p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endParaRPr lang="en-US" altLang="zh-CN" sz="2400" dirty="0">
              <a:latin typeface="Californian FB" panose="0207040306080B030204" pitchFamily="18" charset="0"/>
              <a:ea typeface="微软雅黑 Light" panose="020B0502040204020203" pitchFamily="34" charset="-122"/>
            </a:endParaRPr>
          </a:p>
          <a:p>
            <a:pPr marL="0" indent="0">
              <a:buClr>
                <a:srgbClr val="C00000"/>
              </a:buClr>
              <a:buNone/>
            </a:pPr>
            <a:endParaRPr lang="en-US" altLang="zh-CN" sz="2400" dirty="0">
              <a:latin typeface="Californian FB" panose="0207040306080B030204" pitchFamily="18" charset="0"/>
              <a:ea typeface="微软雅黑 Light" panose="020B0502040204020203" pitchFamily="34" charset="-122"/>
            </a:endParaRPr>
          </a:p>
          <a:p>
            <a:pPr marL="0" indent="0">
              <a:buClr>
                <a:srgbClr val="C00000"/>
              </a:buClr>
              <a:buNone/>
            </a:pPr>
            <a:endParaRPr lang="en-US" altLang="zh-CN" sz="2400" dirty="0">
              <a:latin typeface="Californian FB" panose="0207040306080B030204" pitchFamily="18" charset="0"/>
              <a:ea typeface="微软雅黑 Light" panose="020B0502040204020203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 t="36116" r="24807" b="9931"/>
          <a:stretch>
            <a:fillRect/>
          </a:stretch>
        </p:blipFill>
        <p:spPr>
          <a:xfrm>
            <a:off x="382769" y="2749711"/>
            <a:ext cx="5674871" cy="321637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91590" y="5596755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fornian FB" panose="0207040306080B030204" pitchFamily="18" charset="0"/>
              </a:rPr>
              <a:t>(C11T2W1)</a:t>
            </a:r>
            <a:endParaRPr lang="zh-CN" altLang="en-US" dirty="0">
              <a:latin typeface="Californian FB" panose="0207040306080B0302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16421" y="5526350"/>
            <a:ext cx="3011959" cy="369332"/>
          </a:xfrm>
          <a:prstGeom prst="rect">
            <a:avLst/>
          </a:prstGeom>
          <a:noFill/>
          <a:ln w="28575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小作文动静态区分（数据图）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69"/>
          <a:stretch>
            <a:fillRect/>
          </a:stretch>
        </p:blipFill>
        <p:spPr>
          <a:xfrm>
            <a:off x="6319196" y="1902460"/>
            <a:ext cx="5559686" cy="4470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69"/>
          <a:stretch>
            <a:fillRect/>
          </a:stretch>
        </p:blipFill>
        <p:spPr>
          <a:xfrm>
            <a:off x="6238551" y="1902460"/>
            <a:ext cx="5559686" cy="44704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8818480" y="6372725"/>
            <a:ext cx="1221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>
                <a:latin typeface="Californian FB" panose="0207040306080B030204" pitchFamily="18" charset="0"/>
              </a:rPr>
              <a:t>(C9T2W1)</a:t>
            </a:r>
            <a:endParaRPr lang="zh-CN" altLang="en-US" dirty="0">
              <a:latin typeface="Californian FB" panose="0207040306080B030204" pitchFamily="18" charset="0"/>
            </a:endParaRP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7028180" y="6022975"/>
            <a:ext cx="4407535" cy="369570"/>
          </a:xfrm>
          <a:prstGeom prst="rect">
            <a:avLst/>
          </a:prstGeom>
          <a:noFill/>
          <a:ln w="28575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220940" y="5678381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fornian FB" panose="0207040306080B030204" pitchFamily="18" charset="0"/>
              </a:rPr>
              <a:t>(C10T2W1)</a:t>
            </a:r>
            <a:endParaRPr lang="zh-CN" altLang="en-US" dirty="0">
              <a:latin typeface="Californian FB" panose="0207040306080B0302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22335" y="1563386"/>
            <a:ext cx="340242" cy="414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15" y="1349190"/>
            <a:ext cx="4242810" cy="550881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550540" y="1452894"/>
            <a:ext cx="358468" cy="315895"/>
          </a:xfrm>
          <a:prstGeom prst="rect">
            <a:avLst/>
          </a:prstGeom>
          <a:noFill/>
          <a:ln w="28575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539907" y="4263433"/>
            <a:ext cx="358468" cy="315895"/>
          </a:xfrm>
          <a:prstGeom prst="rect">
            <a:avLst/>
          </a:prstGeom>
          <a:noFill/>
          <a:ln w="28575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5629" y="642178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fornian FB" panose="0207040306080B030204" pitchFamily="18" charset="0"/>
              </a:rPr>
              <a:t>(C11T2W1)</a:t>
            </a:r>
            <a:endParaRPr lang="zh-CN" altLang="en-US" dirty="0">
              <a:latin typeface="Californian FB" panose="0207040306080B0302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19" y="2470551"/>
            <a:ext cx="5884428" cy="32078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25165" y="2583712"/>
            <a:ext cx="952801" cy="281392"/>
          </a:xfrm>
          <a:prstGeom prst="rect">
            <a:avLst/>
          </a:prstGeom>
          <a:noFill/>
          <a:ln w="28575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上 2"/>
          <p:cNvSpPr/>
          <p:nvPr/>
        </p:nvSpPr>
        <p:spPr>
          <a:xfrm>
            <a:off x="5835503" y="3053502"/>
            <a:ext cx="173664" cy="170121"/>
          </a:xfrm>
          <a:prstGeom prst="up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上 15"/>
          <p:cNvSpPr/>
          <p:nvPr/>
        </p:nvSpPr>
        <p:spPr>
          <a:xfrm>
            <a:off x="5835503" y="3262138"/>
            <a:ext cx="173664" cy="170121"/>
          </a:xfrm>
          <a:prstGeom prst="up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上 16"/>
          <p:cNvSpPr/>
          <p:nvPr/>
        </p:nvSpPr>
        <p:spPr>
          <a:xfrm>
            <a:off x="5835503" y="3478471"/>
            <a:ext cx="173664" cy="170121"/>
          </a:xfrm>
          <a:prstGeom prst="up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上 17"/>
          <p:cNvSpPr/>
          <p:nvPr/>
        </p:nvSpPr>
        <p:spPr>
          <a:xfrm>
            <a:off x="5835503" y="3685941"/>
            <a:ext cx="173664" cy="170121"/>
          </a:xfrm>
          <a:prstGeom prst="up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上 18"/>
          <p:cNvSpPr/>
          <p:nvPr/>
        </p:nvSpPr>
        <p:spPr>
          <a:xfrm>
            <a:off x="5835503" y="3890858"/>
            <a:ext cx="173664" cy="170121"/>
          </a:xfrm>
          <a:prstGeom prst="up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上 19"/>
          <p:cNvSpPr/>
          <p:nvPr/>
        </p:nvSpPr>
        <p:spPr>
          <a:xfrm>
            <a:off x="5835503" y="4527833"/>
            <a:ext cx="173664" cy="170121"/>
          </a:xfrm>
          <a:prstGeom prst="up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上 20"/>
          <p:cNvSpPr/>
          <p:nvPr/>
        </p:nvSpPr>
        <p:spPr>
          <a:xfrm>
            <a:off x="5835503" y="4735303"/>
            <a:ext cx="173664" cy="170121"/>
          </a:xfrm>
          <a:prstGeom prst="up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上 21"/>
          <p:cNvSpPr/>
          <p:nvPr/>
        </p:nvSpPr>
        <p:spPr>
          <a:xfrm>
            <a:off x="5835503" y="4942773"/>
            <a:ext cx="173664" cy="170121"/>
          </a:xfrm>
          <a:prstGeom prst="up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上 22"/>
          <p:cNvSpPr/>
          <p:nvPr/>
        </p:nvSpPr>
        <p:spPr>
          <a:xfrm rot="10800000">
            <a:off x="5835503" y="5153173"/>
            <a:ext cx="173664" cy="170121"/>
          </a:xfrm>
          <a:prstGeom prst="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上 23"/>
          <p:cNvSpPr/>
          <p:nvPr/>
        </p:nvSpPr>
        <p:spPr>
          <a:xfrm rot="10800000">
            <a:off x="5835503" y="5367432"/>
            <a:ext cx="173664" cy="170121"/>
          </a:xfrm>
          <a:prstGeom prst="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上 24"/>
          <p:cNvSpPr/>
          <p:nvPr/>
        </p:nvSpPr>
        <p:spPr>
          <a:xfrm>
            <a:off x="8156945" y="6148738"/>
            <a:ext cx="173664" cy="170121"/>
          </a:xfrm>
          <a:prstGeom prst="up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上 25"/>
          <p:cNvSpPr/>
          <p:nvPr/>
        </p:nvSpPr>
        <p:spPr>
          <a:xfrm>
            <a:off x="7561522" y="5678381"/>
            <a:ext cx="173664" cy="170121"/>
          </a:xfrm>
          <a:prstGeom prst="up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上 26"/>
          <p:cNvSpPr/>
          <p:nvPr/>
        </p:nvSpPr>
        <p:spPr>
          <a:xfrm>
            <a:off x="7767085" y="5153174"/>
            <a:ext cx="173664" cy="170121"/>
          </a:xfrm>
          <a:prstGeom prst="up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上 27"/>
          <p:cNvSpPr/>
          <p:nvPr/>
        </p:nvSpPr>
        <p:spPr>
          <a:xfrm rot="10800000">
            <a:off x="8264033" y="5152311"/>
            <a:ext cx="173664" cy="170121"/>
          </a:xfrm>
          <a:prstGeom prst="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上 28"/>
          <p:cNvSpPr/>
          <p:nvPr/>
        </p:nvSpPr>
        <p:spPr>
          <a:xfrm rot="10800000">
            <a:off x="8597186" y="5338689"/>
            <a:ext cx="173664" cy="170121"/>
          </a:xfrm>
          <a:prstGeom prst="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上 29"/>
          <p:cNvSpPr/>
          <p:nvPr/>
        </p:nvSpPr>
        <p:spPr>
          <a:xfrm rot="5400000">
            <a:off x="8620223" y="5676610"/>
            <a:ext cx="173664" cy="170121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小作文动静态区分（数据图）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1751194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400" dirty="0">
                <a:latin typeface="Californian FB" panose="0207040306080B030204" pitchFamily="18" charset="0"/>
                <a:ea typeface="微软雅黑 Light" panose="020B0502040204020203" pitchFamily="34" charset="-122"/>
              </a:rPr>
              <a:t>有</a:t>
            </a:r>
            <a:r>
              <a:rPr lang="zh-CN" altLang="en-US" sz="2400" dirty="0">
                <a:solidFill>
                  <a:srgbClr val="FF5050"/>
                </a:solidFill>
                <a:latin typeface="Californian FB" panose="0207040306080B030204" pitchFamily="18" charset="0"/>
                <a:ea typeface="微软雅黑 Light" panose="020B0502040204020203" pitchFamily="34" charset="-122"/>
              </a:rPr>
              <a:t>时间变化</a:t>
            </a:r>
            <a:r>
              <a:rPr lang="zh-CN" altLang="en-US" sz="2400" dirty="0">
                <a:latin typeface="Californian FB" panose="0207040306080B030204" pitchFamily="18" charset="0"/>
                <a:ea typeface="微软雅黑 Light" panose="020B0502040204020203" pitchFamily="34" charset="-122"/>
              </a:rPr>
              <a:t>：有</a:t>
            </a:r>
            <a:r>
              <a:rPr lang="zh-CN" altLang="en-US" sz="2400" dirty="0">
                <a:solidFill>
                  <a:srgbClr val="FF5050"/>
                </a:solidFill>
                <a:latin typeface="Californian FB" panose="0207040306080B030204" pitchFamily="18" charset="0"/>
                <a:ea typeface="微软雅黑 Light" panose="020B0502040204020203" pitchFamily="34" charset="-122"/>
              </a:rPr>
              <a:t>趋势</a:t>
            </a:r>
            <a:r>
              <a:rPr lang="zh-CN" altLang="en-US" sz="2400" dirty="0">
                <a:latin typeface="Californian FB" panose="0207040306080B030204" pitchFamily="18" charset="0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latin typeface="Californian FB" panose="0207040306080B030204" pitchFamily="18" charset="0"/>
                <a:ea typeface="微软雅黑 Light" panose="020B0502040204020203" pitchFamily="34" charset="-122"/>
              </a:rPr>
              <a:t>=&gt; </a:t>
            </a:r>
            <a:r>
              <a:rPr lang="zh-CN" altLang="en-US" sz="2400" dirty="0">
                <a:solidFill>
                  <a:srgbClr val="FF5050"/>
                </a:solidFill>
                <a:latin typeface="Californian FB" panose="0207040306080B030204" pitchFamily="18" charset="0"/>
                <a:ea typeface="微软雅黑 Light" panose="020B0502040204020203" pitchFamily="34" charset="-122"/>
              </a:rPr>
              <a:t>动</a:t>
            </a:r>
            <a:r>
              <a:rPr lang="zh-CN" altLang="en-US" sz="2400" dirty="0">
                <a:latin typeface="Californian FB" panose="0207040306080B030204" pitchFamily="18" charset="0"/>
                <a:ea typeface="微软雅黑 Light" panose="020B0502040204020203" pitchFamily="34" charset="-122"/>
              </a:rPr>
              <a:t>态图</a:t>
            </a:r>
            <a:endParaRPr lang="en-US" altLang="zh-CN" sz="2400" dirty="0">
              <a:latin typeface="Californian FB" panose="0207040306080B030204" pitchFamily="18" charset="0"/>
              <a:ea typeface="微软雅黑 Light" panose="020B0502040204020203" pitchFamily="34" charset="-122"/>
            </a:endParaRPr>
          </a:p>
          <a:p>
            <a:pPr marL="0" indent="0">
              <a:buClr>
                <a:srgbClr val="C00000"/>
              </a:buClr>
              <a:buNone/>
            </a:pPr>
            <a:r>
              <a:rPr lang="en-US" altLang="zh-CN" sz="2400" dirty="0">
                <a:latin typeface="Californian FB" panose="0207040306080B030204" pitchFamily="18" charset="0"/>
                <a:ea typeface="微软雅黑 Light" panose="020B0502040204020203" pitchFamily="34" charset="-122"/>
              </a:rPr>
              <a:t>   </a:t>
            </a:r>
            <a:r>
              <a:rPr lang="zh-CN" altLang="en-US" sz="2400" dirty="0">
                <a:latin typeface="Californian FB" panose="0207040306080B030204" pitchFamily="18" charset="0"/>
                <a:ea typeface="微软雅黑 Light" panose="020B0502040204020203" pitchFamily="34" charset="-122"/>
              </a:rPr>
              <a:t>线图、柱图、饼图、表格</a:t>
            </a:r>
            <a:endParaRPr lang="en-US" altLang="zh-CN" sz="2400" dirty="0">
              <a:latin typeface="Californian FB" panose="0207040306080B030204" pitchFamily="18" charset="0"/>
              <a:ea typeface="微软雅黑 Light" panose="020B0502040204020203" pitchFamily="34" charset="-122"/>
            </a:endParaRPr>
          </a:p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endParaRPr lang="en-US" altLang="zh-CN" sz="2400" dirty="0">
              <a:latin typeface="Californian FB" panose="0207040306080B030204" pitchFamily="18" charset="0"/>
              <a:ea typeface="微软雅黑 Light" panose="020B0502040204020203" pitchFamily="34" charset="-122"/>
            </a:endParaRPr>
          </a:p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endParaRPr lang="en-US" altLang="zh-CN" sz="2400" dirty="0">
              <a:latin typeface="Californian FB" panose="0207040306080B030204" pitchFamily="18" charset="0"/>
              <a:ea typeface="微软雅黑 Light" panose="020B0502040204020203" pitchFamily="34" charset="-122"/>
            </a:endParaRPr>
          </a:p>
          <a:p>
            <a:pPr marL="0" indent="0">
              <a:buClr>
                <a:srgbClr val="C00000"/>
              </a:buClr>
              <a:buNone/>
            </a:pPr>
            <a:endParaRPr lang="en-US" altLang="zh-CN" sz="2400" dirty="0">
              <a:latin typeface="Californian FB" panose="0207040306080B030204" pitchFamily="18" charset="0"/>
              <a:ea typeface="微软雅黑 Light" panose="020B0502040204020203" pitchFamily="34" charset="-122"/>
            </a:endParaRPr>
          </a:p>
          <a:p>
            <a:pPr marL="0" indent="0">
              <a:buClr>
                <a:srgbClr val="C00000"/>
              </a:buClr>
              <a:buNone/>
            </a:pPr>
            <a:endParaRPr lang="en-US" altLang="zh-CN" sz="2400" dirty="0">
              <a:latin typeface="Californian FB" panose="0207040306080B030204" pitchFamily="18" charset="0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800" dirty="0">
                <a:solidFill>
                  <a:srgbClr val="FF5050"/>
                </a:solidFill>
                <a:latin typeface="Californian FB" panose="0207040306080B030204" pitchFamily="18" charset="0"/>
                <a:ea typeface="微软雅黑 Light" panose="020B0502040204020203" pitchFamily="34" charset="-122"/>
              </a:rPr>
              <a:t>无</a:t>
            </a:r>
            <a:r>
              <a:rPr lang="zh-CN" altLang="en-US" sz="2800" dirty="0">
                <a:latin typeface="Californian FB" panose="0207040306080B030204" pitchFamily="18" charset="0"/>
                <a:ea typeface="微软雅黑 Light" panose="020B0502040204020203" pitchFamily="34" charset="-122"/>
              </a:rPr>
              <a:t>时间变化：</a:t>
            </a:r>
            <a:r>
              <a:rPr lang="zh-CN" altLang="en-US" sz="2800" dirty="0">
                <a:solidFill>
                  <a:srgbClr val="FF5050"/>
                </a:solidFill>
                <a:latin typeface="Californian FB" panose="0207040306080B030204" pitchFamily="18" charset="0"/>
                <a:ea typeface="微软雅黑 Light" panose="020B0502040204020203" pitchFamily="34" charset="-122"/>
              </a:rPr>
              <a:t>无</a:t>
            </a:r>
            <a:r>
              <a:rPr lang="zh-CN" altLang="en-US" sz="2800" dirty="0">
                <a:latin typeface="Californian FB" panose="0207040306080B030204" pitchFamily="18" charset="0"/>
                <a:ea typeface="微软雅黑 Light" panose="020B0502040204020203" pitchFamily="34" charset="-122"/>
              </a:rPr>
              <a:t>趋势 </a:t>
            </a:r>
            <a:r>
              <a:rPr lang="en-US" altLang="zh-CN" sz="2800" dirty="0">
                <a:latin typeface="Californian FB" panose="0207040306080B030204" pitchFamily="18" charset="0"/>
                <a:ea typeface="微软雅黑 Light" panose="020B0502040204020203" pitchFamily="34" charset="-122"/>
              </a:rPr>
              <a:t>=&gt; </a:t>
            </a:r>
            <a:r>
              <a:rPr lang="zh-CN" altLang="en-US" sz="2800" dirty="0">
                <a:solidFill>
                  <a:srgbClr val="FF5050"/>
                </a:solidFill>
                <a:latin typeface="Californian FB" panose="0207040306080B030204" pitchFamily="18" charset="0"/>
                <a:ea typeface="微软雅黑 Light" panose="020B0502040204020203" pitchFamily="34" charset="-122"/>
              </a:rPr>
              <a:t>静</a:t>
            </a:r>
            <a:r>
              <a:rPr lang="zh-CN" altLang="en-US" sz="2800" dirty="0">
                <a:latin typeface="Californian FB" panose="0207040306080B030204" pitchFamily="18" charset="0"/>
                <a:ea typeface="微软雅黑 Light" panose="020B0502040204020203" pitchFamily="34" charset="-122"/>
              </a:rPr>
              <a:t>态图</a:t>
            </a:r>
            <a:endParaRPr lang="en-US" altLang="zh-CN" sz="2800" dirty="0">
              <a:latin typeface="Californian FB" panose="0207040306080B030204" pitchFamily="18" charset="0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922335" y="1563386"/>
            <a:ext cx="340242" cy="414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33" y="2488443"/>
            <a:ext cx="3449477" cy="409871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27992" y="6431445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fornian FB" panose="0207040306080B030204" pitchFamily="18" charset="0"/>
              </a:rPr>
              <a:t>(C10T1W1)</a:t>
            </a:r>
            <a:endParaRPr lang="zh-CN" altLang="en-US" dirty="0">
              <a:latin typeface="Californian FB" panose="0207040306080B0302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5" t="55039" r="33596" b="22797"/>
          <a:stretch>
            <a:fillRect/>
          </a:stretch>
        </p:blipFill>
        <p:spPr>
          <a:xfrm>
            <a:off x="5575617" y="5040132"/>
            <a:ext cx="4767379" cy="171676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966853" y="4673633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fornian FB" panose="0207040306080B030204" pitchFamily="18" charset="0"/>
              </a:rPr>
              <a:t>(C15T1W1)</a:t>
            </a:r>
            <a:endParaRPr lang="zh-CN" altLang="en-US" dirty="0">
              <a:latin typeface="Californian FB" panose="0207040306080B0302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210396" y="631290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fornian FB" panose="0207040306080B030204" pitchFamily="18" charset="0"/>
              </a:rPr>
              <a:t>(C15T4W1 fig.1)</a:t>
            </a:r>
            <a:endParaRPr lang="zh-CN" altLang="en-US" dirty="0">
              <a:latin typeface="Californian FB" panose="0207040306080B0302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7" t="27907" r="27268" b="11318"/>
          <a:stretch>
            <a:fillRect/>
          </a:stretch>
        </p:blipFill>
        <p:spPr>
          <a:xfrm>
            <a:off x="6364562" y="1341167"/>
            <a:ext cx="4366304" cy="3720852"/>
          </a:xfrm>
          <a:prstGeom prst="rect">
            <a:avLst/>
          </a:prstGeom>
        </p:spPr>
      </p:pic>
      <p:sp>
        <p:nvSpPr>
          <p:cNvPr id="8" name="标题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小作文动静态区分（数据图）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小作文首段写作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小作文首段同义替换总结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小作文首段写作范例</a:t>
            </a:r>
            <a:endParaRPr lang="zh-CN" altLang="en-US" dirty="0"/>
          </a:p>
        </p:txBody>
      </p:sp>
      <p:pic>
        <p:nvPicPr>
          <p:cNvPr id="2" name="内容占位符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06" y="2657821"/>
            <a:ext cx="3616086" cy="3835054"/>
          </a:xfrm>
          <a:prstGeom prst="rect">
            <a:avLst/>
          </a:prstGeom>
        </p:spPr>
      </p:pic>
      <p:sp>
        <p:nvSpPr>
          <p:cNvPr id="3" name="内容占位符 2"/>
          <p:cNvSpPr txBox="1"/>
          <p:nvPr/>
        </p:nvSpPr>
        <p:spPr>
          <a:xfrm>
            <a:off x="838200" y="1435881"/>
            <a:ext cx="5137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Clr>
                <a:srgbClr val="C00000"/>
              </a:buClr>
              <a:buNone/>
            </a:pP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graph below shows the consumption of fish and some different kinds of meat in a European country between 1979 and 2004.</a:t>
            </a:r>
            <a:endParaRPr lang="zh-CN" altLang="en-US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3027" y="4206016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fornian FB" panose="0207040306080B030204" pitchFamily="18" charset="0"/>
              </a:rPr>
              <a:t>(C7T2W1)</a:t>
            </a:r>
            <a:endParaRPr lang="zh-CN" altLang="en-US" dirty="0">
              <a:latin typeface="Californian FB" panose="0207040306080B030204" pitchFamily="18" charset="0"/>
            </a:endParaRPr>
          </a:p>
        </p:txBody>
      </p:sp>
      <p:sp>
        <p:nvSpPr>
          <p:cNvPr id="6" name="内容占位符 7"/>
          <p:cNvSpPr txBox="1"/>
          <p:nvPr/>
        </p:nvSpPr>
        <p:spPr>
          <a:xfrm>
            <a:off x="6096000" y="3307248"/>
            <a:ext cx="5526490" cy="181938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Clr>
                <a:srgbClr val="C00000"/>
              </a:buClr>
              <a:buNone/>
            </a:pP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Sample: </a:t>
            </a:r>
            <a:endParaRPr lang="en-US" altLang="zh-CN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indent="0" algn="just">
              <a:lnSpc>
                <a:spcPct val="100000"/>
              </a:lnSpc>
              <a:buClr>
                <a:srgbClr val="C00000"/>
              </a:buClr>
              <a:buNone/>
            </a:pP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graph illustrates changes in the amounts of beef, lamb, chicken and fish consumed in a particular European country between 1979 and 2004.</a:t>
            </a:r>
            <a:endParaRPr lang="zh-CN" altLang="en-US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7" name="圆角右箭头 6"/>
          <p:cNvSpPr/>
          <p:nvPr/>
        </p:nvSpPr>
        <p:spPr>
          <a:xfrm rot="5400000">
            <a:off x="7240366" y="1629335"/>
            <a:ext cx="1016227" cy="1621805"/>
          </a:xfrm>
          <a:prstGeom prst="bentArrow">
            <a:avLst>
              <a:gd name="adj1" fmla="val 8744"/>
              <a:gd name="adj2" fmla="val 25000"/>
              <a:gd name="adj3" fmla="val 309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347638" y="1840928"/>
            <a:ext cx="5137298" cy="203995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>
          <a:xfrm>
            <a:off x="6347638" y="1840928"/>
            <a:ext cx="513729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graph </a:t>
            </a:r>
            <a:r>
              <a:rPr lang="en-US" altLang="zh-CN" sz="2400" dirty="0">
                <a:solidFill>
                  <a:srgbClr val="FF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illustrates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changes in the amounts of beef, lamb, chicken and fish consumed in a particular European country between 1979 and 2004.</a:t>
            </a:r>
            <a:endParaRPr lang="zh-CN" altLang="en-US" sz="2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113" y="2924557"/>
            <a:ext cx="3616086" cy="3835054"/>
          </a:xfrm>
        </p:spPr>
      </p:pic>
      <p:sp>
        <p:nvSpPr>
          <p:cNvPr id="6" name="内容占位符 2"/>
          <p:cNvSpPr txBox="1"/>
          <p:nvPr/>
        </p:nvSpPr>
        <p:spPr>
          <a:xfrm>
            <a:off x="838200" y="1825625"/>
            <a:ext cx="5137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Clr>
                <a:srgbClr val="C00000"/>
              </a:buClr>
              <a:buNone/>
            </a:pP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graph below </a:t>
            </a:r>
            <a:r>
              <a:rPr lang="en-US" altLang="zh-CN" sz="2000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shows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the consumption of fish and some different kinds of meat in a European country between 1979 and 2004.</a:t>
            </a:r>
            <a:endParaRPr lang="zh-CN" altLang="en-US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50334" y="6269869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fornian FB" panose="0207040306080B030204" pitchFamily="18" charset="0"/>
              </a:rPr>
              <a:t>(C7T2W1)</a:t>
            </a:r>
            <a:endParaRPr lang="zh-CN" altLang="en-US" dirty="0">
              <a:latin typeface="Californian FB" panose="0207040306080B0302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47638" y="4242391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同义替换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标题 4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 b="0" i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小作文首段写作范例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347638" y="1840928"/>
            <a:ext cx="5137298" cy="203995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>
          <a:xfrm>
            <a:off x="6347638" y="1840928"/>
            <a:ext cx="513729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graph illustrates changes in </a:t>
            </a:r>
            <a:r>
              <a:rPr lang="en-US" altLang="zh-CN" sz="2400" dirty="0">
                <a:solidFill>
                  <a:srgbClr val="FF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amounts of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beef, lamb, chicken and fish </a:t>
            </a:r>
            <a:r>
              <a:rPr lang="en-US" altLang="zh-CN" sz="2400" dirty="0">
                <a:solidFill>
                  <a:srgbClr val="FF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consumed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in a particular European country between 1979 and 2004.</a:t>
            </a:r>
            <a:endParaRPr lang="zh-CN" altLang="en-US" sz="2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113" y="2924557"/>
            <a:ext cx="3616086" cy="3835054"/>
          </a:xfrm>
        </p:spPr>
      </p:pic>
      <p:sp>
        <p:nvSpPr>
          <p:cNvPr id="6" name="内容占位符 2"/>
          <p:cNvSpPr txBox="1"/>
          <p:nvPr/>
        </p:nvSpPr>
        <p:spPr>
          <a:xfrm>
            <a:off x="838200" y="1825625"/>
            <a:ext cx="5137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Clr>
                <a:srgbClr val="C00000"/>
              </a:buClr>
              <a:buNone/>
            </a:pP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graph below shows </a:t>
            </a:r>
            <a:r>
              <a:rPr lang="en-US" altLang="zh-CN" sz="2000" dirty="0">
                <a:solidFill>
                  <a:srgbClr val="FF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consumption of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fish and some different kinds of meat in a European country between 1979 and 2004.</a:t>
            </a:r>
            <a:endParaRPr lang="zh-CN" altLang="en-US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50334" y="6269869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fornian FB" panose="0207040306080B030204" pitchFamily="18" charset="0"/>
              </a:rPr>
              <a:t>(C7T2W1)</a:t>
            </a:r>
            <a:endParaRPr lang="zh-CN" altLang="en-US" dirty="0">
              <a:latin typeface="Californian FB" panose="0207040306080B0302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47638" y="4242391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同义替换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标题 4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 b="0" i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小作文首段写作范例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029335" y="1180465"/>
            <a:ext cx="11028045" cy="5677535"/>
          </a:xfrm>
          <a:solidFill>
            <a:schemeClr val="bg1"/>
          </a:solidFill>
        </p:spPr>
        <p:txBody>
          <a:bodyPr>
            <a:normAutofit fontScale="90000" lnSpcReduction="10000"/>
          </a:bodyPr>
          <a:lstStyle/>
          <a:p>
            <a:pPr marL="0" indent="0">
              <a:buClr>
                <a:srgbClr val="C00000"/>
              </a:buClr>
              <a:buNone/>
            </a:pP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  <a:sym typeface="+mn-ea"/>
              </a:rPr>
              <a:t>chart=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graph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  <a:sym typeface="+mn-ea"/>
              </a:rPr>
              <a:t>=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 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  <a:sym typeface="+mn-ea"/>
              </a:rPr>
              <a:t>diagram</a:t>
            </a:r>
            <a:r>
              <a:rPr lang="zh-CN" altLang="en-US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 </a:t>
            </a: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marL="0" indent="0">
              <a:lnSpc>
                <a:spcPct val="130000"/>
              </a:lnSpc>
              <a:buClr>
                <a:srgbClr val="C00000"/>
              </a:buClr>
              <a:buNone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  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A chart is a diagram, picture, or graph which is intended to make information easier to understand. 图表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 (</a:t>
            </a:r>
            <a:r>
              <a:rPr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注意</a:t>
            </a:r>
            <a:r>
              <a:rPr lang="en-US" altLang="zh-CN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: 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table </a:t>
            </a:r>
            <a:r>
              <a:rPr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和 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map </a:t>
            </a:r>
            <a:r>
              <a:rPr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不与以上替换</a:t>
            </a:r>
            <a:r>
              <a:rPr lang="en-US" altLang="zh-CN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; 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  <a:sym typeface="+mn-ea"/>
              </a:rPr>
              <a:t>flow chart = process diagram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) </a:t>
            </a: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show = present = indicate = illustrate = give information about </a:t>
            </a: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Clr>
                <a:srgbClr val="C00000"/>
              </a:buClr>
              <a:buFont typeface="微软雅黑" panose="020B0503020204020204" pitchFamily="34" charset="-122"/>
              <a:buNone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  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 (</a:t>
            </a: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当图表中只有两个分析对象时，可替换成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compare) </a:t>
            </a:r>
            <a:endParaRPr lang="en-US" altLang="zh-CN" sz="20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percentage = proportion</a:t>
            </a: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number/amount = quantity</a:t>
            </a: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kind = type = sort </a:t>
            </a:r>
            <a:r>
              <a:rPr lang="zh-CN" altLang="en-US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≈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 category </a:t>
            </a:r>
            <a:r>
              <a:rPr lang="zh-CN" altLang="en-US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≈ 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group</a:t>
            </a: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marL="0" indent="0">
              <a:buClr>
                <a:srgbClr val="C00000"/>
              </a:buClr>
              <a:buNone/>
            </a:pP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 If you talk about a particular </a:t>
            </a:r>
            <a:r>
              <a:rPr lang="en-US" altLang="zh-CN" sz="2000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kind 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of thing, you are talking about one of the </a:t>
            </a:r>
            <a:r>
              <a:rPr lang="en-US" altLang="zh-CN" sz="2000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types 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or </a:t>
            </a:r>
            <a:r>
              <a:rPr lang="en-US" altLang="zh-CN" sz="2000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sorts 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of that thing. 种类</a:t>
            </a:r>
            <a:endParaRPr lang="en-US" altLang="zh-CN" sz="20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marL="0" indent="0">
              <a:buClr>
                <a:srgbClr val="C00000"/>
              </a:buClr>
              <a:buNone/>
            </a:pP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    If people or things are divided into </a:t>
            </a:r>
            <a:r>
              <a:rPr lang="en-US" altLang="zh-CN" sz="2000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categories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, they are divided into </a:t>
            </a:r>
            <a:r>
              <a:rPr lang="en-US" altLang="zh-CN" sz="2000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groups 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in such a way that the members of each group are similar to each other in some way. 种类; 范畴</a:t>
            </a:r>
            <a:endParaRPr lang="en-US" altLang="zh-CN" sz="20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43525" y="4683760"/>
            <a:ext cx="7031990" cy="701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Arial" panose="020B0604020202090204" pitchFamily="34" charset="0"/>
              <a:buNone/>
              <a:defRPr sz="28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r>
              <a:rPr lang="en-US" altLang="zh-CN" sz="2400" dirty="0"/>
              <a:t>=&gt;  the percentage/number </a:t>
            </a:r>
            <a:r>
              <a:rPr lang="en-US" altLang="zh-CN" sz="2400" dirty="0">
                <a:solidFill>
                  <a:srgbClr val="FF0000"/>
                </a:solidFill>
              </a:rPr>
              <a:t>of</a:t>
            </a:r>
            <a:r>
              <a:rPr lang="en-US" altLang="zh-CN" sz="2400" dirty="0"/>
              <a:t> = the figure </a:t>
            </a:r>
            <a:r>
              <a:rPr lang="en-US" altLang="zh-CN" sz="2400" dirty="0">
                <a:solidFill>
                  <a:srgbClr val="FF0000"/>
                </a:solidFill>
              </a:rPr>
              <a:t>for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4" name="标题 4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 b="0" i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小作文首段同义替换总结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时间段 </a:t>
            </a:r>
            <a:r>
              <a:rPr lang="en-US" altLang="zh-CN" sz="32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e.g. 1998-2018</a:t>
            </a:r>
            <a:endParaRPr lang="en-US" altLang="zh-CN" sz="32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from 1998 to 2018</a:t>
            </a:r>
            <a:endParaRPr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between 1998 and 2018</a:t>
            </a:r>
            <a:endParaRPr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over the period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 between 1998 and 2018</a:t>
            </a:r>
            <a:endParaRPr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over the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 1998-2018 </a:t>
            </a:r>
            <a:r>
              <a:rPr lang="en-US" altLang="zh-CN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period</a:t>
            </a:r>
            <a:endParaRPr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over the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 20-year </a:t>
            </a:r>
            <a:r>
              <a:rPr lang="en-US" altLang="zh-CN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period</a:t>
            </a:r>
            <a:endParaRPr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over the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 two decades</a:t>
            </a:r>
            <a:endParaRPr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sz="2400" dirty="0"/>
              <a:t>(over= during </a:t>
            </a:r>
            <a:r>
              <a:rPr lang="zh-CN" altLang="en-US" sz="2400" dirty="0"/>
              <a:t>在</a:t>
            </a:r>
            <a:r>
              <a:rPr lang="en-US" altLang="zh-CN" sz="2400" dirty="0"/>
              <a:t>...</a:t>
            </a:r>
            <a:r>
              <a:rPr lang="zh-CN" altLang="en-US" sz="2400" dirty="0"/>
              <a:t>期间</a:t>
            </a:r>
            <a:r>
              <a:rPr lang="en-US" altLang="zh-CN" sz="2400" dirty="0"/>
              <a:t>)</a:t>
            </a:r>
            <a:endParaRPr lang="en-US" altLang="zh-CN" sz="2400" dirty="0"/>
          </a:p>
        </p:txBody>
      </p:sp>
      <p:sp>
        <p:nvSpPr>
          <p:cNvPr id="8" name="标题 4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0" i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小作文首段同义替换总结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347638" y="1840928"/>
            <a:ext cx="5137298" cy="203995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113" y="2924557"/>
            <a:ext cx="3616086" cy="3835054"/>
          </a:xfrm>
        </p:spPr>
      </p:pic>
      <p:sp>
        <p:nvSpPr>
          <p:cNvPr id="8" name="内容占位符 7"/>
          <p:cNvSpPr>
            <a:spLocks noGrp="1"/>
          </p:cNvSpPr>
          <p:nvPr>
            <p:ph sz="half" idx="2"/>
          </p:nvPr>
        </p:nvSpPr>
        <p:spPr>
          <a:xfrm>
            <a:off x="6347638" y="1840928"/>
            <a:ext cx="513729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graph illustrates changes in the amounts of 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beef, lamb, chicken 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and fish consumed in a particular European country between 1979 and 2004.</a:t>
            </a:r>
            <a:endParaRPr lang="zh-CN" altLang="en-US" sz="2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838200" y="1825625"/>
            <a:ext cx="5137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Clr>
                <a:srgbClr val="C00000"/>
              </a:buClr>
              <a:buNone/>
            </a:pP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graph below shows the consumption of fish and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some different kinds of meat 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in a European country between 1979 and 2004.</a:t>
            </a:r>
            <a:endParaRPr lang="zh-CN" altLang="en-US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50334" y="6269869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fornian FB" panose="0207040306080B030204" pitchFamily="18" charset="0"/>
              </a:rPr>
              <a:t>(C7T2W1)</a:t>
            </a:r>
            <a:endParaRPr lang="zh-CN" altLang="en-US" dirty="0">
              <a:latin typeface="Californian FB" panose="0207040306080B0302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16549" y="3774558"/>
            <a:ext cx="744279" cy="1924493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347638" y="4242391"/>
            <a:ext cx="1883849" cy="952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同义替换</a:t>
            </a:r>
            <a:endParaRPr lang="en-US" altLang="zh-CN" sz="2400" dirty="0">
              <a:solidFill>
                <a:schemeClr val="bg2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概括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具体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标题 4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 b="0" i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小作文首段写作范例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9053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雅思写作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小作文简介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小作文动静态区分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小作文首段写作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动态图词汇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句型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衔接积累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单线描写练习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概括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/</a:t>
            </a: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具体</a:t>
            </a:r>
            <a:endParaRPr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Clr>
                <a:srgbClr val="C00000"/>
              </a:buClr>
              <a:buNone/>
            </a:pP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graph below shows the consumption of fish and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some different kinds of meat 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in a European country between 1979 and 2004.</a:t>
            </a:r>
            <a:endParaRPr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Clr>
                <a:srgbClr val="C00000"/>
              </a:buClr>
              <a:buNone/>
            </a:pPr>
            <a:r>
              <a:rPr lang="en-US" altLang="zh-CN" sz="2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graph illustrates changes in the amounts of </a:t>
            </a:r>
            <a:r>
              <a:rPr lang="en-US" altLang="zh-CN" sz="2600" dirty="0">
                <a:solidFill>
                  <a:schemeClr val="accent5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beef, lamb, chicken </a:t>
            </a:r>
            <a:r>
              <a:rPr lang="en-US" altLang="zh-CN" sz="2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and fish consumed in a particular European country between 1979 and 2004.</a:t>
            </a:r>
            <a:endParaRPr lang="en-US" altLang="zh-CN" sz="26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2400"/>
              </a:spcBef>
              <a:buClr>
                <a:srgbClr val="C00000"/>
              </a:buClr>
              <a:buNone/>
            </a:pPr>
            <a:r>
              <a:rPr lang="zh-CN" altLang="en-US" sz="2400" b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项目数≤</a:t>
            </a:r>
            <a:r>
              <a:rPr lang="en-US" altLang="zh-CN" sz="2400" b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3</a:t>
            </a:r>
            <a:r>
              <a:rPr lang="zh-CN" altLang="en-US" sz="2400" b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时</a:t>
            </a:r>
            <a:r>
              <a:rPr lang="en-US" altLang="zh-CN" sz="2400" b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, </a:t>
            </a:r>
            <a:r>
              <a:rPr lang="zh-CN" altLang="en-US" sz="2400" b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可照搬所有项目名称</a:t>
            </a:r>
            <a:endParaRPr lang="en-US" altLang="zh-CN" sz="2400" b="1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marL="0" indent="0">
              <a:lnSpc>
                <a:spcPct val="100000"/>
              </a:lnSpc>
              <a:buClr>
                <a:srgbClr val="C00000"/>
              </a:buClr>
              <a:buNone/>
            </a:pPr>
            <a:r>
              <a:rPr lang="zh-CN" altLang="en-US" sz="2400" b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项目数</a:t>
            </a:r>
            <a:r>
              <a:rPr lang="en-US" altLang="zh-CN" sz="2400" b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&gt;3</a:t>
            </a:r>
            <a:r>
              <a:rPr lang="zh-CN" altLang="en-US" sz="2400" b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时</a:t>
            </a:r>
            <a:r>
              <a:rPr lang="en-US" altLang="zh-CN" sz="2400" b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, </a:t>
            </a:r>
            <a:r>
              <a:rPr lang="zh-CN" altLang="en-US" sz="2400" b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可用 </a:t>
            </a:r>
            <a:r>
              <a:rPr lang="en-US" altLang="zh-CN" sz="2400" b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…(</a:t>
            </a:r>
            <a:r>
              <a:rPr lang="zh-CN" altLang="en-US" sz="2400" b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同替</a:t>
            </a:r>
            <a:r>
              <a:rPr lang="en-US" altLang="zh-CN" sz="2400" b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), such as / including … </a:t>
            </a:r>
            <a:r>
              <a:rPr lang="zh-CN" altLang="en-US" sz="2400" b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列举部分项目名称</a:t>
            </a:r>
            <a:endParaRPr lang="en-US" altLang="zh-CN" sz="2400" b="1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marL="0" indent="0">
              <a:lnSpc>
                <a:spcPct val="100000"/>
              </a:lnSpc>
              <a:buClr>
                <a:srgbClr val="C00000"/>
              </a:buClr>
              <a:buNone/>
            </a:pPr>
            <a:r>
              <a:rPr lang="en-US" altLang="zh-CN" sz="2400" b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(e.g. seven different sorts of meat</a:t>
            </a:r>
            <a:r>
              <a:rPr lang="en-US" altLang="zh-CN" sz="2400" b="1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, including </a:t>
            </a:r>
            <a:r>
              <a:rPr lang="en-US" altLang="zh-CN" sz="2400" b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beef</a:t>
            </a:r>
            <a:r>
              <a:rPr lang="en-US" altLang="zh-CN" sz="2400" b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, lamb </a:t>
            </a:r>
            <a:r>
              <a:rPr lang="en-US" altLang="zh-CN" sz="2400" b="1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and so on, </a:t>
            </a:r>
            <a:r>
              <a:rPr lang="en-US" altLang="zh-CN" sz="2400" b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…)</a:t>
            </a:r>
            <a:endParaRPr lang="en-US" altLang="zh-CN" sz="2400" b="1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marL="0" indent="0">
              <a:buClr>
                <a:srgbClr val="C00000"/>
              </a:buClr>
              <a:buNone/>
            </a:pPr>
            <a:endParaRPr lang="zh-CN" altLang="en-US" sz="28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indent="0">
              <a:buClr>
                <a:srgbClr val="C00000"/>
              </a:buClr>
              <a:buNone/>
            </a:pPr>
            <a:endParaRPr lang="zh-CN" altLang="en-US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indent="0">
              <a:buClr>
                <a:srgbClr val="C00000"/>
              </a:buClr>
              <a:buNone/>
            </a:pPr>
            <a:endParaRPr lang="zh-CN" altLang="en-US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6" name="标题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 b="0" i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小作文首段写作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347638" y="1840928"/>
            <a:ext cx="5137298" cy="203995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113" y="2924557"/>
            <a:ext cx="3616086" cy="3835054"/>
          </a:xfrm>
        </p:spPr>
      </p:pic>
      <p:sp>
        <p:nvSpPr>
          <p:cNvPr id="8" name="内容占位符 7"/>
          <p:cNvSpPr>
            <a:spLocks noGrp="1"/>
          </p:cNvSpPr>
          <p:nvPr>
            <p:ph sz="half" idx="2"/>
          </p:nvPr>
        </p:nvSpPr>
        <p:spPr>
          <a:xfrm>
            <a:off x="6347638" y="1840928"/>
            <a:ext cx="513729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graph illustrates </a:t>
            </a:r>
            <a:r>
              <a:rPr lang="en-US" altLang="zh-CN" sz="2400" dirty="0">
                <a:solidFill>
                  <a:srgbClr val="7AC33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changes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in the amounts of beef, lamb, chicken and fish consumed in a particular European country between 1979 and 2004.</a:t>
            </a:r>
            <a:endParaRPr lang="zh-CN" altLang="en-US" sz="2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838200" y="1825625"/>
            <a:ext cx="5137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C00000"/>
              </a:buClr>
              <a:buNone/>
            </a:pP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graph below shows the consumption of fish and some different kinds of meat in a European country between 1979 and 2004.</a:t>
            </a:r>
            <a:endParaRPr lang="zh-CN" altLang="en-US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50334" y="6269869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fornian FB" panose="0207040306080B030204" pitchFamily="18" charset="0"/>
              </a:rPr>
              <a:t>(C7T2W1)</a:t>
            </a:r>
            <a:endParaRPr lang="zh-CN" altLang="en-US" dirty="0">
              <a:latin typeface="Californian FB" panose="0207040306080B030204" pitchFamily="18" charset="0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3317358" y="4001294"/>
            <a:ext cx="2413591" cy="932213"/>
          </a:xfrm>
          <a:prstGeom prst="straightConnector1">
            <a:avLst/>
          </a:prstGeom>
          <a:ln w="28575">
            <a:solidFill>
              <a:srgbClr val="93DA3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317358" y="4296556"/>
            <a:ext cx="2413591" cy="1014924"/>
          </a:xfrm>
          <a:prstGeom prst="straightConnector1">
            <a:avLst/>
          </a:prstGeom>
          <a:ln w="28575">
            <a:solidFill>
              <a:srgbClr val="93DA3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317358" y="4979960"/>
            <a:ext cx="2413591" cy="757714"/>
          </a:xfrm>
          <a:prstGeom prst="straightConnector1">
            <a:avLst/>
          </a:prstGeom>
          <a:ln w="28575">
            <a:solidFill>
              <a:srgbClr val="93DA3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317358" y="5737674"/>
            <a:ext cx="2413591" cy="236298"/>
          </a:xfrm>
          <a:prstGeom prst="straightConnector1">
            <a:avLst/>
          </a:prstGeom>
          <a:ln w="28575">
            <a:solidFill>
              <a:srgbClr val="93DA3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347638" y="4242391"/>
            <a:ext cx="1883849" cy="1506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同义替换</a:t>
            </a:r>
            <a:endParaRPr lang="en-US" altLang="zh-CN" sz="2400" dirty="0">
              <a:solidFill>
                <a:schemeClr val="bg2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概括</a:t>
            </a:r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具体</a:t>
            </a:r>
            <a:endParaRPr lang="en-US" altLang="zh-CN" sz="2400" dirty="0">
              <a:solidFill>
                <a:schemeClr val="bg2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句式变换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小作文首段写作范例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23665"/>
          </a:xfrm>
        </p:spPr>
        <p:txBody>
          <a:bodyPr>
            <a:normAutofit fontScale="80000"/>
          </a:bodyPr>
          <a:lstStyle/>
          <a:p>
            <a:pPr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句式变换 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(</a:t>
            </a: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名词 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&lt;=&gt; </a:t>
            </a: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从句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endParaRPr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indent="0">
              <a:lnSpc>
                <a:spcPct val="100000"/>
              </a:lnSpc>
              <a:buClr>
                <a:srgbClr val="C00000"/>
              </a:buClr>
              <a:buNone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The graph below shows the consumption 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of fish and some different kinds of meat... </a:t>
            </a:r>
            <a:r>
              <a:rPr lang="zh-CN" altLang="en-US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（</a:t>
            </a:r>
            <a:r>
              <a:rPr lang="zh-CN" altLang="en-US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原题）</a:t>
            </a: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  <a:sym typeface="+mn-ea"/>
            </a:endParaRPr>
          </a:p>
          <a:p>
            <a:pPr marL="0" indent="0">
              <a:lnSpc>
                <a:spcPct val="100000"/>
              </a:lnSpc>
              <a:buClr>
                <a:srgbClr val="C00000"/>
              </a:buClr>
              <a:buNone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  <a:sym typeface="+mn-ea"/>
              </a:rPr>
              <a:t>=&gt; 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The graph illustrates </a:t>
            </a:r>
            <a:r>
              <a:rPr lang="en-US" altLang="zh-CN" sz="2400" dirty="0">
                <a:solidFill>
                  <a:srgbClr val="7AC33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changes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92D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in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 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the consumption of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...(</a:t>
            </a:r>
            <a:r>
              <a:rPr lang="zh-CN" altLang="en-US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范文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)</a:t>
            </a: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None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=&gt; The graph shows </a:t>
            </a:r>
            <a:r>
              <a:rPr lang="en-US" altLang="zh-CN" sz="2400" dirty="0">
                <a:solidFill>
                  <a:srgbClr val="FF6969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how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 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the consumption of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 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beef, lamb, chicken and fish </a:t>
            </a:r>
            <a:r>
              <a:rPr lang="en-US" altLang="zh-CN" sz="2400" dirty="0">
                <a:solidFill>
                  <a:srgbClr val="FF6969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change</a:t>
            </a:r>
            <a:r>
              <a:rPr lang="en-US" altLang="zh-CN" sz="2400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d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..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.</a:t>
            </a: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Clr>
                <a:srgbClr val="C00000"/>
              </a:buClr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change (n.) /trend </a:t>
            </a:r>
            <a:r>
              <a:rPr lang="en-US" altLang="zh-CN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  <a:sym typeface="+mn-ea"/>
              </a:rPr>
              <a:t> (n.) </a:t>
            </a:r>
            <a:r>
              <a:rPr lang="zh-CN" altLang="en-US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  <a:sym typeface="+mn-ea"/>
              </a:rPr>
              <a:t>注意单复数</a:t>
            </a:r>
            <a:r>
              <a:rPr lang="en-US" altLang="zh-CN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  <a:sym typeface="+mn-ea"/>
              </a:rPr>
              <a:t> &lt;</a:t>
            </a:r>
            <a:r>
              <a:rPr lang="en-US" altLang="zh-CN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=&gt; how … change</a:t>
            </a:r>
            <a:r>
              <a:rPr lang="en-US" altLang="zh-CN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  <a:sym typeface="+mn-ea"/>
              </a:rPr>
              <a:t> (v.)</a:t>
            </a:r>
            <a:r>
              <a:rPr lang="en-US" altLang="zh-CN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/alter </a:t>
            </a:r>
            <a:r>
              <a:rPr lang="en-US" altLang="zh-CN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  <a:sym typeface="+mn-ea"/>
              </a:rPr>
              <a:t>(v.) </a:t>
            </a:r>
            <a:r>
              <a:rPr lang="zh-CN" altLang="en-US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  <a:sym typeface="+mn-ea"/>
              </a:rPr>
              <a:t>注意时态</a:t>
            </a:r>
            <a:endParaRPr lang="en-US" altLang="zh-CN" sz="2400" b="1" dirty="0">
              <a:solidFill>
                <a:srgbClr val="0070C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3000"/>
              </a:spcBef>
              <a:buClr>
                <a:srgbClr val="C00000"/>
              </a:buClr>
              <a:buNone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The graph below shows the </a:t>
            </a:r>
            <a:r>
              <a:rPr lang="en-US" altLang="zh-CN" sz="2400" dirty="0">
                <a:solidFill>
                  <a:srgbClr val="FF6969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difference</a:t>
            </a:r>
            <a:r>
              <a:rPr lang="en-US" altLang="zh-CN" sz="2400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s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 in exports of two countries in 2000.</a:t>
            </a: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None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=&gt; The graph shows </a:t>
            </a:r>
            <a:r>
              <a:rPr lang="en-US" altLang="zh-CN" sz="2400" dirty="0">
                <a:solidFill>
                  <a:srgbClr val="FF6969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how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 exports between China and America </a:t>
            </a:r>
            <a:r>
              <a:rPr lang="en-US" altLang="zh-CN" sz="2400" dirty="0">
                <a:solidFill>
                  <a:srgbClr val="FF6969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diffe</a:t>
            </a:r>
            <a:r>
              <a:rPr lang="en-US" altLang="zh-CN" sz="2400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red</a:t>
            </a:r>
            <a:r>
              <a:rPr lang="en-US" altLang="zh-CN" sz="2400" dirty="0">
                <a:solidFill>
                  <a:srgbClr val="FF6969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from each other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 in 2000.</a:t>
            </a: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Clr>
                <a:srgbClr val="C00000"/>
              </a:buClr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difference </a:t>
            </a:r>
            <a:r>
              <a:rPr lang="en-US" altLang="zh-CN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  <a:sym typeface="+mn-ea"/>
              </a:rPr>
              <a:t>(n.) </a:t>
            </a:r>
            <a:r>
              <a:rPr lang="zh-CN" altLang="en-US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  <a:sym typeface="+mn-ea"/>
              </a:rPr>
              <a:t>注意单复数</a:t>
            </a:r>
            <a:r>
              <a:rPr lang="en-US" altLang="zh-CN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  <a:sym typeface="+mn-ea"/>
              </a:rPr>
              <a:t> &lt;</a:t>
            </a:r>
            <a:r>
              <a:rPr lang="en-US" altLang="zh-CN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=&gt; how … differ </a:t>
            </a:r>
            <a:r>
              <a:rPr lang="en-US" altLang="zh-CN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  <a:sym typeface="+mn-ea"/>
              </a:rPr>
              <a:t>(v.) </a:t>
            </a:r>
            <a:r>
              <a:rPr lang="en-US" altLang="zh-CN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/vary </a:t>
            </a:r>
            <a:r>
              <a:rPr lang="en-US" altLang="zh-CN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  <a:sym typeface="+mn-ea"/>
              </a:rPr>
              <a:t>(v.) </a:t>
            </a:r>
            <a:r>
              <a:rPr lang="zh-CN" altLang="en-US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  <a:sym typeface="+mn-ea"/>
              </a:rPr>
              <a:t>注意时态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标题 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 b="0" i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小作文首段写作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句式变换 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(</a:t>
            </a: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分词做定语 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&lt;=&gt; </a:t>
            </a: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定语从句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endParaRPr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indent="0">
              <a:lnSpc>
                <a:spcPct val="100000"/>
              </a:lnSpc>
              <a:buClr>
                <a:srgbClr val="C00000"/>
              </a:buClr>
              <a:buNone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The table below shows the percentage of 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journeys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 </a:t>
            </a:r>
            <a:r>
              <a:rPr lang="en-US" altLang="zh-CN" sz="2400" u="sng" dirty="0">
                <a:solidFill>
                  <a:srgbClr val="FF6969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made</a:t>
            </a:r>
            <a:r>
              <a:rPr lang="en-US" altLang="zh-CN" sz="2400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 by different forms of transport in four countries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. (</a:t>
            </a:r>
            <a:r>
              <a:rPr lang="zh-CN" altLang="en-US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原题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)</a:t>
            </a: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marL="0" indent="0">
              <a:lnSpc>
                <a:spcPct val="100000"/>
              </a:lnSpc>
              <a:buClr>
                <a:srgbClr val="C00000"/>
              </a:buClr>
              <a:buNone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=&gt; The table presents the proportion of </a:t>
            </a:r>
            <a:r>
              <a:rPr lang="en-US" altLang="zh-CN" sz="2400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journeys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 </a:t>
            </a:r>
            <a:r>
              <a:rPr lang="en-US" altLang="zh-CN" sz="2400" u="sng" dirty="0">
                <a:solidFill>
                  <a:srgbClr val="FF6969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which were made </a:t>
            </a:r>
            <a:r>
              <a:rPr lang="en-US" altLang="zh-CN" sz="2400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by different forms of transport in four countries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. (</a:t>
            </a:r>
            <a:r>
              <a:rPr lang="zh-CN" altLang="en-US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改写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)</a:t>
            </a: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marL="0" indent="0">
              <a:lnSpc>
                <a:spcPct val="100000"/>
              </a:lnSpc>
              <a:buClr>
                <a:srgbClr val="C00000"/>
              </a:buClr>
              <a:buNone/>
            </a:pP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marL="0" indent="0">
              <a:lnSpc>
                <a:spcPct val="100000"/>
              </a:lnSpc>
              <a:buClr>
                <a:srgbClr val="C00000"/>
              </a:buClr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n. done &lt;=&gt; n. which be done  (</a:t>
            </a:r>
            <a:r>
              <a:rPr lang="zh-CN" altLang="en-US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过去分词 </a:t>
            </a:r>
            <a:r>
              <a:rPr lang="en-US" altLang="zh-CN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&lt;=&gt; </a:t>
            </a:r>
            <a:r>
              <a:rPr lang="zh-CN" altLang="en-US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被动语态</a:t>
            </a:r>
            <a:r>
              <a:rPr lang="en-US" altLang="zh-CN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)</a:t>
            </a:r>
            <a:endParaRPr lang="en-US" altLang="zh-CN" sz="2400" b="1" dirty="0">
              <a:solidFill>
                <a:srgbClr val="0070C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marL="0" indent="0">
              <a:lnSpc>
                <a:spcPct val="100000"/>
              </a:lnSpc>
              <a:buClr>
                <a:srgbClr val="C00000"/>
              </a:buClr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n. doing &lt;=&gt; n. which/who do  (</a:t>
            </a:r>
            <a:r>
              <a:rPr lang="zh-CN" altLang="en-US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现在分词 </a:t>
            </a:r>
            <a:r>
              <a:rPr lang="en-US" altLang="zh-CN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&lt;=&gt; </a:t>
            </a:r>
            <a:r>
              <a:rPr lang="zh-CN" altLang="en-US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主动语态</a:t>
            </a:r>
            <a:r>
              <a:rPr lang="en-US" altLang="zh-CN" sz="2400" b="1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Calibri" charset="0"/>
              </a:rPr>
              <a:t>)</a:t>
            </a:r>
            <a:endParaRPr lang="zh-CN" altLang="en-US" sz="2400" b="1" dirty="0">
              <a:solidFill>
                <a:srgbClr val="0070C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Calibri" charset="0"/>
            </a:endParaRPr>
          </a:p>
          <a:p>
            <a:pPr marL="0" indent="0">
              <a:buClr>
                <a:srgbClr val="C00000"/>
              </a:buClr>
              <a:buNone/>
            </a:pPr>
            <a:endParaRPr lang="zh-CN" altLang="en-US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6" name="标题 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 b="0" i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小作文首段写作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4332"/>
            <a:ext cx="10515600" cy="4642631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Practice (C16T1W1)</a:t>
            </a: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indent="0">
              <a:lnSpc>
                <a:spcPct val="100000"/>
              </a:lnSpc>
              <a:buClr>
                <a:srgbClr val="C00000"/>
              </a:buClr>
              <a:buNone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charts below show the changes in ownership of electrical appliances and amount of time spent doing housework in households in one country between 1920 and 2019.</a:t>
            </a:r>
            <a:endParaRPr lang="zh-CN" altLang="en-US" sz="2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9" t="14109" r="17191" b="44651"/>
          <a:stretch>
            <a:fillRect/>
          </a:stretch>
        </p:blipFill>
        <p:spPr>
          <a:xfrm>
            <a:off x="646814" y="3248247"/>
            <a:ext cx="5360582" cy="3411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0" t="54883" r="17633" b="7964"/>
          <a:stretch>
            <a:fillRect/>
          </a:stretch>
        </p:blipFill>
        <p:spPr>
          <a:xfrm>
            <a:off x="5660051" y="3195083"/>
            <a:ext cx="5771206" cy="3269516"/>
          </a:xfrm>
          <a:prstGeom prst="rect">
            <a:avLst/>
          </a:prstGeom>
        </p:spPr>
      </p:pic>
      <p:sp>
        <p:nvSpPr>
          <p:cNvPr id="8" name="标题 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 b="0" i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小作文首段写作练习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240790" y="4164330"/>
            <a:ext cx="9278620" cy="82994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Times New Roman" panose="02020503050405090304" charset="0"/>
                <a:sym typeface="+mn-ea"/>
              </a:rPr>
              <a:t>图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503050405090304" charset="0"/>
                <a:sym typeface="+mn-ea"/>
              </a:rPr>
              <a:t>A shows …, and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charset="0"/>
                <a:sym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503050405090304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charset="0"/>
                <a:sym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503050405090304" charset="0"/>
                <a:sym typeface="+mn-ea"/>
              </a:rPr>
              <a:t>while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charset="0"/>
                <a:sym typeface="+mn-ea"/>
              </a:rPr>
              <a:t>图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503050405090304" charset="0"/>
                <a:sym typeface="+mn-ea"/>
              </a:rPr>
              <a:t>B describes….</a:t>
            </a:r>
            <a:endParaRPr lang="en-US" altLang="zh-CN" sz="2400" b="1" dirty="0">
              <a:solidFill>
                <a:srgbClr val="FF0000"/>
              </a:solidFill>
              <a:latin typeface="Times New Roman" panose="02020503050405090304" charset="0"/>
              <a:sym typeface="+mn-ea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503050405090304" charset="0"/>
                <a:sym typeface="+mn-ea"/>
              </a:rPr>
              <a:t>(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503050405090304" charset="0"/>
                <a:sym typeface="+mn-ea"/>
              </a:rPr>
              <a:t>图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503050405090304" charset="0"/>
                <a:sym typeface="+mn-ea"/>
              </a:rPr>
              <a:t>A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charset="0"/>
                <a:sym typeface="+mn-ea"/>
              </a:rPr>
              <a:t>和图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503050405090304" charset="0"/>
                <a:sym typeface="+mn-ea"/>
              </a:rPr>
              <a:t>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charset="0"/>
                <a:sym typeface="+mn-ea"/>
              </a:rPr>
              <a:t>为同一类型图表时，则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503050405090304" charset="0"/>
                <a:sym typeface="+mn-ea"/>
              </a:rPr>
              <a:t>The charts/graphs indicate...and...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503050405090304" charset="0"/>
                <a:sym typeface="+mn-ea"/>
              </a:rPr>
              <a:t>)</a:t>
            </a:r>
            <a:endParaRPr lang="en-US" altLang="zh-CN" sz="2400" b="1" dirty="0">
              <a:solidFill>
                <a:srgbClr val="FF0000"/>
              </a:solidFill>
              <a:latin typeface="Times New Roman" panose="0202050305040509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7685" y="1614569"/>
            <a:ext cx="10515600" cy="4667250"/>
          </a:xfrm>
        </p:spPr>
        <p:txBody>
          <a:bodyPr>
            <a:normAutofit lnSpcReduction="20000"/>
          </a:bodyPr>
          <a:lstStyle/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Practice (C16T1W1)</a:t>
            </a: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indent="0">
              <a:lnSpc>
                <a:spcPct val="100000"/>
              </a:lnSpc>
              <a:buClr>
                <a:srgbClr val="C00000"/>
              </a:buClr>
              <a:buNone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charts below show the changes in ownership of electrical appliances </a:t>
            </a:r>
            <a:r>
              <a:rPr lang="en-US" altLang="zh-CN" sz="2400" u="sng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and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amount of time spent doing housework in households in one country between 1920 and 2019.</a:t>
            </a: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30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solidFill>
                  <a:srgbClr val="FF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同义替换</a:t>
            </a:r>
            <a:endParaRPr lang="en-US" altLang="zh-CN" sz="2400" u="sng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indent="0">
              <a:lnSpc>
                <a:spcPct val="110000"/>
              </a:lnSpc>
              <a:spcBef>
                <a:spcPts val="1800"/>
              </a:spcBef>
              <a:buClr>
                <a:srgbClr val="C00000"/>
              </a:buClr>
              <a:buNone/>
            </a:pPr>
            <a:r>
              <a:rPr lang="en-US" altLang="zh-CN" sz="2400" u="sng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sample answer</a:t>
            </a:r>
            <a:endParaRPr lang="en-US" altLang="zh-CN" sz="2400" u="sng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indent="0">
              <a:lnSpc>
                <a:spcPct val="100000"/>
              </a:lnSpc>
              <a:buClr>
                <a:srgbClr val="C00000"/>
              </a:buClr>
              <a:buNone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</a:t>
            </a:r>
            <a:r>
              <a:rPr lang="en-US" altLang="zh-CN" sz="2400" dirty="0">
                <a:solidFill>
                  <a:srgbClr val="FF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line graphs give information about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7AC33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how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the percentage of households with </a:t>
            </a:r>
            <a:r>
              <a:rPr lang="en-US" altLang="zh-CN" sz="2400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washing machine, refrigerator and vacuum cleaner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lang="en-US" altLang="zh-CN" sz="2400" u="sng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and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7AC33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time which were spent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on housework per week </a:t>
            </a:r>
            <a:r>
              <a:rPr lang="en-US" altLang="zh-CN" sz="2400" dirty="0">
                <a:solidFill>
                  <a:srgbClr val="7AC33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changed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in a particular country </a:t>
            </a:r>
            <a:r>
              <a:rPr lang="en-US" altLang="zh-CN" sz="2400" dirty="0">
                <a:solidFill>
                  <a:srgbClr val="FF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over the 1920-2019 period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</a:t>
            </a: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18316" y="3198320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概括</a:t>
            </a:r>
            <a:r>
              <a:rPr lang="en-US" altLang="zh-CN" sz="24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4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具体</a:t>
            </a:r>
            <a:endParaRPr lang="zh-CN" altLang="en-US" sz="24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23492" y="3198320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solidFill>
                  <a:srgbClr val="7AC3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句式变换</a:t>
            </a:r>
            <a:endParaRPr lang="zh-CN" altLang="en-US" sz="2400" dirty="0">
              <a:solidFill>
                <a:srgbClr val="7AC33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标题 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 b="0" i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小作文首段写作练习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PART4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动态图写作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基础词汇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动态图写作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基础句型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动态图写作衔接手段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动态图写作基础词汇</a:t>
            </a:r>
            <a:endParaRPr lang="zh-CN" altLang="en-US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变化趋势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变化幅度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极值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交点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引出数据的介词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动态图写作基础词汇</a:t>
            </a:r>
            <a:endParaRPr lang="zh-CN" altLang="en-US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变化趋势</a:t>
            </a:r>
            <a:endParaRPr lang="en-US" altLang="zh-CN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变化幅度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极值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交点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引出数据的介词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动态图写作基础词汇</a:t>
            </a:r>
            <a:endParaRPr lang="zh-CN" altLang="en-US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838200" y="1370331"/>
            <a:ext cx="4648200" cy="10606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变化趋势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C11T3"/>
          <p:cNvSpPr txBox="1"/>
          <p:nvPr/>
        </p:nvSpPr>
        <p:spPr>
          <a:xfrm>
            <a:off x="2032846" y="5945828"/>
            <a:ext cx="1295776" cy="609601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>
            <a:spAutoFit/>
          </a:bodyPr>
          <a:lstStyle>
            <a:lvl1pPr algn="l" defTabSz="457200">
              <a:lnSpc>
                <a:spcPct val="100000"/>
              </a:lnSpc>
              <a:defRPr sz="3465"/>
            </a:lvl1pPr>
          </a:lstStyle>
          <a:p>
            <a:r>
              <a:rPr dirty="0"/>
              <a:t>C11T3</a:t>
            </a:r>
            <a:endParaRPr dirty="0"/>
          </a:p>
        </p:txBody>
      </p:sp>
      <p:pic>
        <p:nvPicPr>
          <p:cNvPr id="4" name="未命名的作品 2.png" descr="未命名的作品 2.png"/>
          <p:cNvPicPr>
            <a:picLocks noChangeAspect="1"/>
          </p:cNvPicPr>
          <p:nvPr/>
        </p:nvPicPr>
        <p:blipFill>
          <a:blip r:embed="rId1"/>
          <a:srcRect l="6261" t="7874" r="6818" b="13344"/>
          <a:stretch>
            <a:fillRect/>
          </a:stretch>
        </p:blipFill>
        <p:spPr>
          <a:xfrm>
            <a:off x="699922" y="2430999"/>
            <a:ext cx="5224591" cy="32906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圆角矩形"/>
          <p:cNvSpPr/>
          <p:nvPr/>
        </p:nvSpPr>
        <p:spPr>
          <a:xfrm rot="8799430">
            <a:off x="1117837" y="4184437"/>
            <a:ext cx="923475" cy="245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35" y="0"/>
                </a:moveTo>
                <a:lnTo>
                  <a:pt x="3065" y="0"/>
                </a:lnTo>
                <a:cubicBezTo>
                  <a:pt x="2170" y="0"/>
                  <a:pt x="1634" y="0"/>
                  <a:pt x="1276" y="545"/>
                </a:cubicBezTo>
                <a:cubicBezTo>
                  <a:pt x="750" y="1263"/>
                  <a:pt x="336" y="2819"/>
                  <a:pt x="145" y="4794"/>
                </a:cubicBezTo>
                <a:cubicBezTo>
                  <a:pt x="12" y="5928"/>
                  <a:pt x="0" y="8180"/>
                  <a:pt x="0" y="10800"/>
                </a:cubicBezTo>
                <a:cubicBezTo>
                  <a:pt x="0" y="13420"/>
                  <a:pt x="12" y="15672"/>
                  <a:pt x="145" y="16806"/>
                </a:cubicBezTo>
                <a:cubicBezTo>
                  <a:pt x="336" y="18781"/>
                  <a:pt x="750" y="20337"/>
                  <a:pt x="1276" y="21055"/>
                </a:cubicBezTo>
                <a:cubicBezTo>
                  <a:pt x="1634" y="21600"/>
                  <a:pt x="2170" y="21600"/>
                  <a:pt x="3065" y="21600"/>
                </a:cubicBezTo>
                <a:lnTo>
                  <a:pt x="18535" y="21600"/>
                </a:lnTo>
                <a:cubicBezTo>
                  <a:pt x="19430" y="21600"/>
                  <a:pt x="19966" y="21600"/>
                  <a:pt x="20324" y="21055"/>
                </a:cubicBezTo>
                <a:cubicBezTo>
                  <a:pt x="20850" y="20337"/>
                  <a:pt x="21264" y="18781"/>
                  <a:pt x="21455" y="16806"/>
                </a:cubicBezTo>
                <a:cubicBezTo>
                  <a:pt x="21588" y="15672"/>
                  <a:pt x="21600" y="13420"/>
                  <a:pt x="21600" y="10800"/>
                </a:cubicBezTo>
                <a:cubicBezTo>
                  <a:pt x="21600" y="8180"/>
                  <a:pt x="21588" y="5928"/>
                  <a:pt x="21455" y="4794"/>
                </a:cubicBezTo>
                <a:cubicBezTo>
                  <a:pt x="21264" y="2819"/>
                  <a:pt x="20850" y="1263"/>
                  <a:pt x="20324" y="545"/>
                </a:cubicBezTo>
                <a:cubicBezTo>
                  <a:pt x="19966" y="0"/>
                  <a:pt x="19430" y="0"/>
                  <a:pt x="18535" y="0"/>
                </a:cubicBezTo>
                <a:close/>
              </a:path>
            </a:pathLst>
          </a:cu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 panose="020B0803020202020204"/>
                <a:ea typeface="Avenir Next Regular" panose="020B0803020202020204"/>
                <a:cs typeface="Avenir Next Regular" panose="020B0803020202020204"/>
                <a:sym typeface="Avenir Next Regular" panose="020B0803020202020204"/>
              </a:defRPr>
            </a:pPr>
          </a:p>
        </p:txBody>
      </p:sp>
      <p:graphicFrame>
        <p:nvGraphicFramePr>
          <p:cNvPr id="9" name="表格"/>
          <p:cNvGraphicFramePr/>
          <p:nvPr/>
        </p:nvGraphicFramePr>
        <p:xfrm>
          <a:off x="7489819" y="1656741"/>
          <a:ext cx="4083050" cy="5081905"/>
        </p:xfrm>
        <a:graphic>
          <a:graphicData uri="http://schemas.openxmlformats.org/drawingml/2006/table">
            <a:tbl>
              <a:tblPr/>
              <a:tblGrid>
                <a:gridCol w="2041519"/>
                <a:gridCol w="2041519"/>
              </a:tblGrid>
              <a:tr h="508116">
                <a:tc gridSpan="2"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 b="1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增加/上升</a:t>
                      </a:r>
                      <a:endParaRPr sz="1400" b="1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37621" marR="37621" marT="18810" marB="18810" anchor="ctr" horzOverflow="overflow"/>
                </a:tc>
                <a:tc hMerge="1">
                  <a:tcPr/>
                </a:tc>
              </a:tr>
              <a:tr h="508116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4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动词</a:t>
                      </a:r>
                      <a:endParaRPr sz="14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0900" marR="20900" marT="20900" marB="209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zh-CN" altLang="en-US" sz="14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（</a:t>
                      </a:r>
                      <a:r>
                        <a:rPr lang="zh-CN" altLang="en-US" sz="1400" dirty="0">
                          <a:solidFill>
                            <a:srgbClr val="FF0000"/>
                          </a:solidFill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冠词</a:t>
                      </a:r>
                      <a:r>
                        <a:rPr lang="en-US" altLang="zh-CN" sz="14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+</a:t>
                      </a:r>
                      <a:r>
                        <a:rPr lang="zh-CN" altLang="en-US" sz="14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）</a:t>
                      </a:r>
                      <a:r>
                        <a:rPr sz="1400" dirty="0" err="1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名词</a:t>
                      </a:r>
                      <a:endParaRPr sz="14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0900" marR="20900" marT="20900" marB="20900" anchor="ctr" horzOverflow="overflow"/>
                </a:tc>
              </a:tr>
              <a:tr h="508635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4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increase</a:t>
                      </a:r>
                      <a:endParaRPr sz="14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0900" marR="20900" marT="20900" marB="209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4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an increase</a:t>
                      </a:r>
                      <a:endParaRPr sz="14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0900" marR="20900" marT="20900" marB="20900" anchor="ctr" horzOverflow="overflow"/>
                </a:tc>
              </a:tr>
              <a:tr h="508116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4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rise</a:t>
                      </a:r>
                      <a:endParaRPr sz="14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0900" marR="20900" marT="20900" marB="209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4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a rise</a:t>
                      </a:r>
                      <a:endParaRPr sz="14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0900" marR="20900" marT="20900" marB="20900" anchor="ctr" horzOverflow="overflow"/>
                </a:tc>
              </a:tr>
              <a:tr h="508116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4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climb</a:t>
                      </a:r>
                      <a:endParaRPr sz="14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0900" marR="20900" marT="20900" marB="209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4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a climb</a:t>
                      </a:r>
                      <a:endParaRPr sz="14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0900" marR="20900" marT="20900" marB="20900" anchor="ctr" horzOverflow="overflow"/>
                </a:tc>
              </a:tr>
              <a:tr h="508116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4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grow</a:t>
                      </a:r>
                      <a:endParaRPr sz="14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0900" marR="20900" marT="20900" marB="209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4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a growth</a:t>
                      </a:r>
                      <a:endParaRPr sz="14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0900" marR="20900" marT="20900" marB="20900" anchor="ctr" horzOverflow="overflow"/>
                </a:tc>
              </a:tr>
              <a:tr h="508116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4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improve</a:t>
                      </a:r>
                      <a:endParaRPr sz="14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0900" marR="20900" marT="20900" marB="209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4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an improvement</a:t>
                      </a:r>
                      <a:endParaRPr sz="14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0900" marR="20900" marT="20900" marB="20900" anchor="ctr" horzOverflow="overflow"/>
                </a:tc>
              </a:tr>
              <a:tr h="508116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4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go up</a:t>
                      </a:r>
                      <a:endParaRPr sz="14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0900" marR="20900" marT="20900" marB="209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4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an upward trend</a:t>
                      </a:r>
                      <a:endParaRPr sz="14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0900" marR="20900" marT="20900" marB="20900" anchor="ctr" horzOverflow="overflow"/>
                </a:tc>
              </a:tr>
              <a:tr h="508116">
                <a:tc>
                  <a:txBody>
                    <a:bodyPr/>
                    <a:p>
                      <a:pPr algn="ctr" defTabSz="914400">
                        <a:buNone/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altLang="zh-CN" sz="14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creep up=gradually rise</a:t>
                      </a:r>
                      <a:endParaRPr lang="en-US" altLang="zh-CN" sz="14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0900" marR="20900" marT="20900" marB="20900" anchor="ctr" horzOverflow="overflow"/>
                </a:tc>
                <a:tc>
                  <a:txBody>
                    <a:bodyPr/>
                    <a:p>
                      <a:pPr algn="ctr" defTabSz="914400">
                        <a:buNone/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altLang="zh-CN" sz="14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/</a:t>
                      </a:r>
                      <a:endParaRPr lang="en-US" altLang="zh-CN" sz="14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0900" marR="20900" marT="20900" marB="20900" anchor="ctr" horzOverflow="overflow"/>
                </a:tc>
              </a:tr>
              <a:tr h="508116">
                <a:tc>
                  <a:txBody>
                    <a:bodyPr/>
                    <a:p>
                      <a:pPr algn="ctr" defTabSz="914400">
                        <a:buNone/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altLang="zh-CN" sz="14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surge=suddenly rise</a:t>
                      </a:r>
                      <a:endParaRPr lang="en-US" altLang="zh-CN" sz="14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0900" marR="20900" marT="20900" marB="20900" anchor="ctr" horzOverflow="overflow"/>
                </a:tc>
                <a:tc>
                  <a:txBody>
                    <a:bodyPr/>
                    <a:p>
                      <a:pPr algn="ctr" defTabSz="914400">
                        <a:buNone/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altLang="zh-CN" sz="14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a surge</a:t>
                      </a:r>
                      <a:endParaRPr lang="en-US" altLang="zh-CN" sz="14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0900" marR="20900" marT="20900" marB="20900" anchor="ctr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  <p:bldP spid="9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24000" y="823278"/>
            <a:ext cx="9144000" cy="23876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3617028"/>
            <a:ext cx="9144000" cy="1655762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雅思写作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Wingdings" panose="05000000000000000000" pitchFamily="2" charset="2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Task1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小作文简介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动态图写作基础词汇</a:t>
            </a:r>
            <a:endParaRPr lang="zh-CN" altLang="en-US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838200" y="1370331"/>
            <a:ext cx="4648200" cy="10606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变化趋势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C11T3"/>
          <p:cNvSpPr txBox="1"/>
          <p:nvPr/>
        </p:nvSpPr>
        <p:spPr>
          <a:xfrm>
            <a:off x="2032846" y="5945828"/>
            <a:ext cx="1295776" cy="609601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>
            <a:spAutoFit/>
          </a:bodyPr>
          <a:lstStyle>
            <a:lvl1pPr algn="l" defTabSz="457200">
              <a:lnSpc>
                <a:spcPct val="100000"/>
              </a:lnSpc>
              <a:defRPr sz="3465"/>
            </a:lvl1pPr>
          </a:lstStyle>
          <a:p>
            <a:r>
              <a:rPr dirty="0"/>
              <a:t>C11T3</a:t>
            </a:r>
            <a:endParaRPr dirty="0"/>
          </a:p>
        </p:txBody>
      </p:sp>
      <p:pic>
        <p:nvPicPr>
          <p:cNvPr id="4" name="未命名的作品 2.png" descr="未命名的作品 2.png"/>
          <p:cNvPicPr>
            <a:picLocks noChangeAspect="1"/>
          </p:cNvPicPr>
          <p:nvPr/>
        </p:nvPicPr>
        <p:blipFill>
          <a:blip r:embed="rId1"/>
          <a:srcRect l="6261" t="7874" r="6818" b="13344"/>
          <a:stretch>
            <a:fillRect/>
          </a:stretch>
        </p:blipFill>
        <p:spPr>
          <a:xfrm>
            <a:off x="699922" y="2430999"/>
            <a:ext cx="5224591" cy="32906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7" name="表格"/>
          <p:cNvGraphicFramePr/>
          <p:nvPr>
            <p:custDataLst>
              <p:tags r:id="rId2"/>
            </p:custDataLst>
          </p:nvPr>
        </p:nvGraphicFramePr>
        <p:xfrm>
          <a:off x="6705600" y="1252220"/>
          <a:ext cx="4509770" cy="5606415"/>
        </p:xfrm>
        <a:graphic>
          <a:graphicData uri="http://schemas.openxmlformats.org/drawingml/2006/table">
            <a:tbl>
              <a:tblPr/>
              <a:tblGrid>
                <a:gridCol w="2254885"/>
                <a:gridCol w="2254885"/>
              </a:tblGrid>
              <a:tr h="622935">
                <a:tc gridSpan="2"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600" b="1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减少/下降</a:t>
                      </a:r>
                      <a:endParaRPr sz="1600" b="1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68498" marR="68498" marT="34249" marB="34249" anchor="ctr" horzOverflow="overflow"/>
                </a:tc>
                <a:tc hMerge="1">
                  <a:tcPr/>
                </a:tc>
              </a:tr>
              <a:tr h="622935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6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动词</a:t>
                      </a:r>
                      <a:endParaRPr sz="16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4134" marR="24134" marT="24134" marB="24134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zh-CN" altLang="en-US" sz="16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（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冠词</a:t>
                      </a:r>
                      <a:r>
                        <a:rPr lang="en-US" altLang="zh-CN" sz="16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+</a:t>
                      </a:r>
                      <a:r>
                        <a:rPr lang="zh-CN" altLang="en-US" sz="16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）</a:t>
                      </a:r>
                      <a:r>
                        <a:rPr sz="1600" dirty="0" err="1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名词</a:t>
                      </a:r>
                      <a:endParaRPr sz="16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4134" marR="24134" marT="24134" marB="24134" anchor="ctr" horzOverflow="overflow"/>
                </a:tc>
              </a:tr>
              <a:tr h="622935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6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decrease</a:t>
                      </a:r>
                      <a:endParaRPr sz="16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4134" marR="24134" marT="24134" marB="24134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6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a decrease</a:t>
                      </a:r>
                      <a:endParaRPr sz="16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4134" marR="24134" marT="24134" marB="24134" anchor="ctr" horzOverflow="overflow"/>
                </a:tc>
              </a:tr>
              <a:tr h="622935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6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fall</a:t>
                      </a:r>
                      <a:endParaRPr sz="16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4134" marR="24134" marT="24134" marB="24134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6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a fall</a:t>
                      </a:r>
                      <a:endParaRPr sz="16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4134" marR="24134" marT="24134" marB="24134" anchor="ctr" horzOverflow="overflow"/>
                </a:tc>
              </a:tr>
              <a:tr h="622935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6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decline</a:t>
                      </a:r>
                      <a:endParaRPr sz="16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4134" marR="24134" marT="24134" marB="24134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6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a decline</a:t>
                      </a:r>
                      <a:endParaRPr sz="16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4134" marR="24134" marT="24134" marB="24134" anchor="ctr" horzOverflow="overflow"/>
                </a:tc>
              </a:tr>
              <a:tr h="622935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6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drop</a:t>
                      </a:r>
                      <a:endParaRPr sz="16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4134" marR="24134" marT="24134" marB="24134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6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a drop</a:t>
                      </a:r>
                      <a:endParaRPr sz="16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4134" marR="24134" marT="24134" marB="24134" anchor="ctr" horzOverflow="overflow"/>
                </a:tc>
              </a:tr>
              <a:tr h="622935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6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go down</a:t>
                      </a:r>
                      <a:endParaRPr sz="16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4134" marR="24134" marT="24134" marB="24134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6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a downward trend</a:t>
                      </a:r>
                      <a:endParaRPr sz="16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4134" marR="24134" marT="24134" marB="24134" anchor="ctr" horzOverflow="overflow"/>
                </a:tc>
              </a:tr>
              <a:tr h="622935">
                <a:tc>
                  <a:txBody>
                    <a:bodyPr/>
                    <a:p>
                      <a:pPr algn="ctr" defTabSz="914400">
                        <a:buNone/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altLang="zh-CN" sz="16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slide</a:t>
                      </a:r>
                      <a:endParaRPr lang="en-US" altLang="zh-CN" sz="16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  <a:p>
                      <a:pPr algn="ctr" defTabSz="914400">
                        <a:buNone/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altLang="zh-CN" sz="16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=gradually decrease</a:t>
                      </a:r>
                      <a:endParaRPr lang="en-US" altLang="zh-CN" sz="16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4134" marR="24134" marT="24134" marB="24134" anchor="ctr" horzOverflow="overflow"/>
                </a:tc>
                <a:tc>
                  <a:txBody>
                    <a:bodyPr/>
                    <a:p>
                      <a:pPr algn="ctr" defTabSz="914400">
                        <a:buNone/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altLang="zh-CN" sz="16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/</a:t>
                      </a:r>
                      <a:endParaRPr lang="en-US" altLang="zh-CN" sz="16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4134" marR="24134" marT="24134" marB="24134" anchor="ctr" horzOverflow="overflow"/>
                </a:tc>
              </a:tr>
              <a:tr h="622935">
                <a:tc>
                  <a:txBody>
                    <a:bodyPr/>
                    <a:p>
                      <a:pPr algn="ctr" defTabSz="914400">
                        <a:buNone/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altLang="zh-CN" sz="16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plunge/plummet</a:t>
                      </a:r>
                      <a:endParaRPr lang="en-US" altLang="zh-CN" sz="16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  <a:p>
                      <a:pPr algn="ctr" defTabSz="914400">
                        <a:buNone/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altLang="zh-CN" sz="16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=suddenly decrease</a:t>
                      </a:r>
                      <a:endParaRPr lang="en-US" altLang="zh-CN" sz="16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4134" marR="24134" marT="24134" marB="24134" anchor="ctr" horzOverflow="overflow"/>
                </a:tc>
                <a:tc>
                  <a:txBody>
                    <a:bodyPr/>
                    <a:p>
                      <a:pPr algn="ctr" defTabSz="914400">
                        <a:buNone/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altLang="zh-CN" sz="16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a plunge</a:t>
                      </a:r>
                      <a:endParaRPr lang="en-US" altLang="zh-CN" sz="16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4134" marR="24134" marT="24134" marB="24134" anchor="ctr" horzOverflow="overflow"/>
                </a:tc>
              </a:tr>
            </a:tbl>
          </a:graphicData>
        </a:graphic>
      </p:graphicFrame>
      <p:sp>
        <p:nvSpPr>
          <p:cNvPr id="8" name="圆角矩形"/>
          <p:cNvSpPr/>
          <p:nvPr/>
        </p:nvSpPr>
        <p:spPr>
          <a:xfrm rot="796945">
            <a:off x="1407644" y="3065654"/>
            <a:ext cx="2546179" cy="521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95" y="0"/>
                </a:moveTo>
                <a:lnTo>
                  <a:pt x="1205" y="0"/>
                </a:lnTo>
                <a:cubicBezTo>
                  <a:pt x="853" y="0"/>
                  <a:pt x="642" y="0"/>
                  <a:pt x="502" y="545"/>
                </a:cubicBezTo>
                <a:cubicBezTo>
                  <a:pt x="295" y="1263"/>
                  <a:pt x="132" y="2819"/>
                  <a:pt x="57" y="4794"/>
                </a:cubicBezTo>
                <a:cubicBezTo>
                  <a:pt x="5" y="5928"/>
                  <a:pt x="0" y="8180"/>
                  <a:pt x="0" y="10800"/>
                </a:cubicBezTo>
                <a:cubicBezTo>
                  <a:pt x="0" y="13420"/>
                  <a:pt x="5" y="15672"/>
                  <a:pt x="57" y="16806"/>
                </a:cubicBezTo>
                <a:cubicBezTo>
                  <a:pt x="132" y="18781"/>
                  <a:pt x="295" y="20337"/>
                  <a:pt x="502" y="21055"/>
                </a:cubicBezTo>
                <a:cubicBezTo>
                  <a:pt x="642" y="21600"/>
                  <a:pt x="853" y="21600"/>
                  <a:pt x="1205" y="21600"/>
                </a:cubicBezTo>
                <a:lnTo>
                  <a:pt x="20395" y="21600"/>
                </a:lnTo>
                <a:cubicBezTo>
                  <a:pt x="20747" y="21600"/>
                  <a:pt x="20958" y="21600"/>
                  <a:pt x="21098" y="21055"/>
                </a:cubicBezTo>
                <a:cubicBezTo>
                  <a:pt x="21305" y="20337"/>
                  <a:pt x="21468" y="18781"/>
                  <a:pt x="21543" y="16806"/>
                </a:cubicBezTo>
                <a:cubicBezTo>
                  <a:pt x="21595" y="15672"/>
                  <a:pt x="21600" y="13420"/>
                  <a:pt x="21600" y="10800"/>
                </a:cubicBezTo>
                <a:cubicBezTo>
                  <a:pt x="21600" y="8180"/>
                  <a:pt x="21595" y="5928"/>
                  <a:pt x="21543" y="4794"/>
                </a:cubicBezTo>
                <a:cubicBezTo>
                  <a:pt x="21468" y="2819"/>
                  <a:pt x="21305" y="1263"/>
                  <a:pt x="21098" y="545"/>
                </a:cubicBezTo>
                <a:cubicBezTo>
                  <a:pt x="20958" y="0"/>
                  <a:pt x="20747" y="0"/>
                  <a:pt x="20395" y="0"/>
                </a:cubicBezTo>
                <a:close/>
              </a:path>
            </a:pathLst>
          </a:cu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 panose="020B0803020202020204"/>
                <a:ea typeface="Avenir Next Regular" panose="020B0803020202020204"/>
                <a:cs typeface="Avenir Next Regular" panose="020B0803020202020204"/>
                <a:sym typeface="Avenir Next Regular" panose="020B0803020202020204"/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8" grpId="0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动态图写作基础词汇</a:t>
            </a:r>
            <a:endParaRPr lang="zh-CN" altLang="en-US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838200" y="1370331"/>
            <a:ext cx="4648200" cy="10606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变化趋势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C11T3"/>
          <p:cNvSpPr txBox="1"/>
          <p:nvPr/>
        </p:nvSpPr>
        <p:spPr>
          <a:xfrm>
            <a:off x="3250299" y="6051975"/>
            <a:ext cx="642805" cy="305148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 algn="l" defTabSz="457200">
              <a:lnSpc>
                <a:spcPct val="100000"/>
              </a:lnSpc>
              <a:defRPr sz="3465"/>
            </a:lvl1pPr>
          </a:lstStyle>
          <a:p>
            <a:r>
              <a:rPr sz="1735"/>
              <a:t>C11T3</a:t>
            </a:r>
            <a:endParaRPr sz="1735"/>
          </a:p>
        </p:txBody>
      </p:sp>
      <p:pic>
        <p:nvPicPr>
          <p:cNvPr id="9" name="未命名的作品 2.png" descr="未命名的作品 2.png"/>
          <p:cNvPicPr>
            <a:picLocks noChangeAspect="1"/>
          </p:cNvPicPr>
          <p:nvPr/>
        </p:nvPicPr>
        <p:blipFill>
          <a:blip r:embed="rId1"/>
          <a:srcRect l="6261" t="7874" r="6818" b="13344"/>
          <a:stretch>
            <a:fillRect/>
          </a:stretch>
        </p:blipFill>
        <p:spPr>
          <a:xfrm>
            <a:off x="364028" y="2038460"/>
            <a:ext cx="5805108" cy="36563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0" name="表格"/>
          <p:cNvGraphicFramePr/>
          <p:nvPr/>
        </p:nvGraphicFramePr>
        <p:xfrm>
          <a:off x="6627914" y="2078549"/>
          <a:ext cx="4962068" cy="3098173"/>
        </p:xfrm>
        <a:graphic>
          <a:graphicData uri="http://schemas.openxmlformats.org/drawingml/2006/table">
            <a:tbl>
              <a:tblPr/>
              <a:tblGrid>
                <a:gridCol w="4962068"/>
              </a:tblGrid>
              <a:tr h="48975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800" b="1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保持不变</a:t>
                      </a:r>
                      <a:endParaRPr sz="1800" b="1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5400" marR="25400" marT="25400" marB="25400" anchor="ctr" horzOverflow="overflow"/>
                </a:tc>
              </a:tr>
              <a:tr h="489751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8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动词词组</a:t>
                      </a:r>
                      <a:endParaRPr sz="18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5400" marR="25400" marT="25400" marB="25400" anchor="ctr" horzOverflow="overflow"/>
                </a:tc>
              </a:tr>
              <a:tr h="489751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18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r</a:t>
                      </a:r>
                      <a:r>
                        <a:rPr sz="18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emain</a:t>
                      </a:r>
                      <a:r>
                        <a:rPr lang="en-US" altLang="zh-CN" sz="18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/keep/</a:t>
                      </a:r>
                      <a:r>
                        <a:rPr lang="en-US" altLang="zh-CN" sz="1800" dirty="0" err="1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saty</a:t>
                      </a:r>
                      <a:r>
                        <a:rPr sz="18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 the same</a:t>
                      </a:r>
                      <a:endParaRPr sz="18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5400" marR="25400" marT="25400" marB="25400" anchor="ctr" horzOverflow="overflow"/>
                </a:tc>
              </a:tr>
              <a:tr h="489751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8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remain static/steady/unchanged</a:t>
                      </a:r>
                      <a:endParaRPr sz="18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5400" marR="25400" marT="25400" marB="25400" anchor="ctr" horzOverflow="overflow"/>
                </a:tc>
              </a:tr>
              <a:tr h="489751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8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show a stability</a:t>
                      </a:r>
                      <a:endParaRPr sz="18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5400" marR="25400" marT="25400" marB="25400" anchor="ctr" horzOverflow="overflow"/>
                </a:tc>
              </a:tr>
              <a:tr h="649418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3500">
                          <a:latin typeface="+mj-lt"/>
                          <a:ea typeface="+mj-ea"/>
                          <a:cs typeface="+mj-cs"/>
                          <a:sym typeface="Times Roman"/>
                        </a:defRPr>
                      </a:pPr>
                      <a:r>
                        <a:rPr sz="1800" dirty="0"/>
                        <a:t>level off</a:t>
                      </a:r>
                      <a:r>
                        <a:rPr lang="en-US" sz="1800" dirty="0"/>
                        <a:t>/out</a:t>
                      </a:r>
                      <a:endParaRPr sz="1800" dirty="0"/>
                    </a:p>
                    <a:p>
                      <a:pPr algn="ctr" defTabSz="914400">
                        <a:tabLst>
                          <a:tab pos="1663700" algn="l"/>
                        </a:tabLst>
                        <a:defRPr sz="3000">
                          <a:latin typeface="+mj-lt"/>
                          <a:ea typeface="+mj-ea"/>
                          <a:cs typeface="+mj-cs"/>
                          <a:sym typeface="Times Roman"/>
                        </a:defRPr>
                      </a:pPr>
                      <a:r>
                        <a:rPr sz="1500" dirty="0"/>
                        <a:t>（</a:t>
                      </a:r>
                      <a:r>
                        <a:rPr sz="1500" dirty="0" err="1"/>
                        <a:t> If a changing number or amount levels off or levels out, it stops increasing or decreasing at such a fast speed. 趋向稳定</a:t>
                      </a:r>
                      <a:r>
                        <a:rPr sz="1500" dirty="0"/>
                        <a:t>）</a:t>
                      </a:r>
                      <a:endParaRPr sz="1500" dirty="0"/>
                    </a:p>
                  </a:txBody>
                  <a:tcPr marL="25400" marR="25400" marT="25400" marB="25400" anchor="ctr" horzOverflow="overflow"/>
                </a:tc>
              </a:tr>
            </a:tbl>
          </a:graphicData>
        </a:graphic>
      </p:graphicFrame>
      <p:sp>
        <p:nvSpPr>
          <p:cNvPr id="11" name="圆角矩形"/>
          <p:cNvSpPr/>
          <p:nvPr/>
        </p:nvSpPr>
        <p:spPr>
          <a:xfrm>
            <a:off x="3110209" y="3491111"/>
            <a:ext cx="771524" cy="273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24" y="0"/>
                </a:moveTo>
                <a:lnTo>
                  <a:pt x="4076" y="0"/>
                </a:lnTo>
                <a:cubicBezTo>
                  <a:pt x="2887" y="0"/>
                  <a:pt x="2173" y="0"/>
                  <a:pt x="1697" y="545"/>
                </a:cubicBezTo>
                <a:cubicBezTo>
                  <a:pt x="998" y="1263"/>
                  <a:pt x="447" y="2819"/>
                  <a:pt x="193" y="4794"/>
                </a:cubicBezTo>
                <a:cubicBezTo>
                  <a:pt x="16" y="5928"/>
                  <a:pt x="0" y="8180"/>
                  <a:pt x="0" y="10800"/>
                </a:cubicBezTo>
                <a:cubicBezTo>
                  <a:pt x="0" y="13420"/>
                  <a:pt x="16" y="15672"/>
                  <a:pt x="193" y="16806"/>
                </a:cubicBezTo>
                <a:cubicBezTo>
                  <a:pt x="447" y="18781"/>
                  <a:pt x="998" y="20337"/>
                  <a:pt x="1697" y="21055"/>
                </a:cubicBezTo>
                <a:cubicBezTo>
                  <a:pt x="2173" y="21600"/>
                  <a:pt x="2887" y="21600"/>
                  <a:pt x="4076" y="21600"/>
                </a:cubicBezTo>
                <a:lnTo>
                  <a:pt x="17524" y="21600"/>
                </a:lnTo>
                <a:cubicBezTo>
                  <a:pt x="18713" y="21600"/>
                  <a:pt x="19427" y="21600"/>
                  <a:pt x="19903" y="21055"/>
                </a:cubicBezTo>
                <a:cubicBezTo>
                  <a:pt x="20602" y="20337"/>
                  <a:pt x="21153" y="18781"/>
                  <a:pt x="21407" y="16806"/>
                </a:cubicBezTo>
                <a:cubicBezTo>
                  <a:pt x="21584" y="15672"/>
                  <a:pt x="21600" y="13420"/>
                  <a:pt x="21600" y="10800"/>
                </a:cubicBezTo>
                <a:cubicBezTo>
                  <a:pt x="21600" y="8180"/>
                  <a:pt x="21584" y="5928"/>
                  <a:pt x="21407" y="4794"/>
                </a:cubicBezTo>
                <a:cubicBezTo>
                  <a:pt x="21153" y="2819"/>
                  <a:pt x="20602" y="1263"/>
                  <a:pt x="19903" y="545"/>
                </a:cubicBezTo>
                <a:cubicBezTo>
                  <a:pt x="19427" y="0"/>
                  <a:pt x="18713" y="0"/>
                  <a:pt x="17524" y="0"/>
                </a:cubicBezTo>
                <a:close/>
              </a:path>
            </a:pathLst>
          </a:cu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defTabSz="565150">
              <a:defRPr sz="3200">
                <a:solidFill>
                  <a:srgbClr val="FFFFFF"/>
                </a:solidFill>
                <a:latin typeface="Avenir Next Regular" panose="020B0803020202020204"/>
                <a:ea typeface="Avenir Next Regular" panose="020B0803020202020204"/>
                <a:cs typeface="Avenir Next Regular" panose="020B0803020202020204"/>
                <a:sym typeface="Avenir Next Regular" panose="020B0803020202020204"/>
              </a:defRPr>
            </a:pP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  <p:bldP spid="11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动态图写作基础词汇</a:t>
            </a:r>
            <a:endParaRPr lang="zh-CN" altLang="en-US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838200" y="1370331"/>
            <a:ext cx="4648200" cy="10606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变化趋势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截屏2023-09-22 下午3.21.10.png" descr="截屏2023-09-22 下午3.21.1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164895"/>
            <a:ext cx="4962068" cy="158165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截屏2023-09-22 下午3.21.21.png" descr="截屏2023-09-22 下午3.21.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56" y="3998279"/>
            <a:ext cx="4962068" cy="190848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7" name="表格"/>
          <p:cNvGraphicFramePr/>
          <p:nvPr/>
        </p:nvGraphicFramePr>
        <p:xfrm>
          <a:off x="6096000" y="2955724"/>
          <a:ext cx="5870728" cy="1385079"/>
        </p:xfrm>
        <a:graphic>
          <a:graphicData uri="http://schemas.openxmlformats.org/drawingml/2006/table">
            <a:tbl>
              <a:tblPr/>
              <a:tblGrid>
                <a:gridCol w="2935364"/>
                <a:gridCol w="2935364"/>
              </a:tblGrid>
              <a:tr h="461693">
                <a:tc gridSpan="2"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100" b="1" dirty="0" err="1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波动（不规则变化</a:t>
                      </a:r>
                      <a:r>
                        <a:rPr sz="2100" b="1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）</a:t>
                      </a:r>
                      <a:endParaRPr sz="2100" b="1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54092" marR="54092" marT="27046" marB="27046" anchor="ctr" horzOverflow="overflow"/>
                </a:tc>
                <a:tc hMerge="1">
                  <a:tcPr/>
                </a:tc>
              </a:tr>
              <a:tr h="461693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1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动词</a:t>
                      </a:r>
                      <a:endParaRPr sz="21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30051" marR="30051" marT="30051" marB="30051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100" dirty="0" err="1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名词</a:t>
                      </a:r>
                      <a:endParaRPr sz="21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30051" marR="30051" marT="30051" marB="30051" anchor="ctr" horzOverflow="overflow"/>
                </a:tc>
              </a:tr>
              <a:tr h="461693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1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fluctuate</a:t>
                      </a:r>
                      <a:endParaRPr sz="21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30051" marR="30051" marT="30051" marB="30051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1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fluctuation</a:t>
                      </a:r>
                      <a:r>
                        <a:rPr lang="en-US" sz="21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(s)</a:t>
                      </a:r>
                      <a:endParaRPr lang="en-US" sz="21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30051" marR="30051" marT="30051" marB="30051" anchor="ctr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  <p:bldP spid="4" grpId="0" animBg="1" advAuto="0"/>
      <p:bldP spid="7" grpId="0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动态图写作基础词汇</a:t>
            </a:r>
            <a:endParaRPr lang="zh-CN" altLang="en-US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变化趋势</a:t>
            </a:r>
            <a:endParaRPr lang="en-US" altLang="zh-CN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变化幅度</a:t>
            </a:r>
            <a:endParaRPr lang="en-US" altLang="zh-CN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极值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交点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引出数据的介词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动态图写作基础词汇</a:t>
            </a:r>
            <a:endParaRPr lang="zh-CN" altLang="en-US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838200" y="1370331"/>
            <a:ext cx="5447248" cy="29432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变化幅度</a:t>
            </a:r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显著的</a:t>
            </a:r>
            <a:r>
              <a:rPr lang="en-US" altLang="zh-CN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</a:t>
            </a:r>
            <a:endParaRPr lang="en-US" altLang="zh-CN" sz="200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10" name="表格"/>
          <p:cNvGraphicFramePr/>
          <p:nvPr/>
        </p:nvGraphicFramePr>
        <p:xfrm>
          <a:off x="6285448" y="1690688"/>
          <a:ext cx="5241936" cy="4296000"/>
        </p:xfrm>
        <a:graphic>
          <a:graphicData uri="http://schemas.openxmlformats.org/drawingml/2006/table">
            <a:tbl>
              <a:tblPr/>
              <a:tblGrid>
                <a:gridCol w="2620968"/>
                <a:gridCol w="2620968"/>
              </a:tblGrid>
              <a:tr h="429600">
                <a:tc gridSpan="2"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800" b="1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显著的/地</a:t>
                      </a:r>
                      <a:endParaRPr sz="1800" b="1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64492" marR="64492" marT="32246" marB="32246" anchor="ctr" horzOverflow="overflow"/>
                </a:tc>
                <a:tc hMerge="1">
                  <a:tcPr/>
                </a:tc>
              </a:tr>
              <a:tr h="42960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8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形容词</a:t>
                      </a:r>
                      <a:endParaRPr sz="18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6832" marR="26832" marT="26832" marB="26832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8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副词</a:t>
                      </a:r>
                      <a:endParaRPr sz="18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6832" marR="26832" marT="26832" marB="26832" anchor="ctr" horzOverflow="overflow"/>
                </a:tc>
              </a:tr>
              <a:tr h="42960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8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significant</a:t>
                      </a:r>
                      <a:endParaRPr sz="18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6832" marR="26832" marT="26832" marB="26832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8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significantly</a:t>
                      </a:r>
                      <a:endParaRPr sz="18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6832" marR="26832" marT="26832" marB="26832" anchor="ctr" horzOverflow="overflow"/>
                </a:tc>
              </a:tr>
              <a:tr h="42960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8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great</a:t>
                      </a:r>
                      <a:endParaRPr sz="18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6832" marR="26832" marT="26832" marB="26832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8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greatly</a:t>
                      </a:r>
                      <a:endParaRPr sz="18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6832" marR="26832" marT="26832" marB="26832" anchor="ctr" horzOverflow="overflow"/>
                </a:tc>
              </a:tr>
              <a:tr h="42960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8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noticeable</a:t>
                      </a:r>
                      <a:endParaRPr sz="18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6832" marR="26832" marT="26832" marB="26832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8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noticeably</a:t>
                      </a:r>
                      <a:endParaRPr sz="18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6832" marR="26832" marT="26832" marB="26832" anchor="ctr" horzOverflow="overflow"/>
                </a:tc>
              </a:tr>
              <a:tr h="42960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8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marked</a:t>
                      </a:r>
                      <a:endParaRPr sz="18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6832" marR="26832" marT="26832" marB="26832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8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markedly</a:t>
                      </a:r>
                      <a:endParaRPr sz="18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6832" marR="26832" marT="26832" marB="26832" anchor="ctr" horzOverflow="overflow"/>
                </a:tc>
              </a:tr>
              <a:tr h="42960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8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dramatic</a:t>
                      </a:r>
                      <a:endParaRPr sz="18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6832" marR="26832" marT="26832" marB="26832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8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dramatically</a:t>
                      </a:r>
                      <a:endParaRPr sz="18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6832" marR="26832" marT="26832" marB="26832" anchor="ctr" horzOverflow="overflow"/>
                </a:tc>
              </a:tr>
              <a:tr h="42960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8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substantial</a:t>
                      </a:r>
                      <a:endParaRPr sz="18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6832" marR="26832" marT="26832" marB="26832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8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substantially</a:t>
                      </a:r>
                      <a:endParaRPr sz="18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6832" marR="26832" marT="26832" marB="26832" anchor="ctr" horzOverflow="overflow"/>
                </a:tc>
              </a:tr>
              <a:tr h="42960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8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considerate</a:t>
                      </a:r>
                      <a:endParaRPr sz="18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6832" marR="26832" marT="26832" marB="26832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18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considerately</a:t>
                      </a:r>
                      <a:endParaRPr sz="18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26832" marR="26832" marT="26832" marB="26832" anchor="ctr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动态图写作基础词汇</a:t>
            </a:r>
            <a:endParaRPr lang="zh-CN" altLang="en-US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838200" y="1370331"/>
            <a:ext cx="5403574" cy="29830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变化幅度</a:t>
            </a:r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0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显著的</a:t>
            </a:r>
            <a:r>
              <a:rPr lang="en-US" altLang="zh-CN" sz="20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0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</a:t>
            </a:r>
            <a:endParaRPr lang="en-US" altLang="zh-CN" sz="20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适中的</a:t>
            </a:r>
            <a:r>
              <a:rPr lang="en-US" altLang="zh-CN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</a:t>
            </a:r>
            <a:endParaRPr lang="en-US" altLang="zh-CN" sz="200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4" name="表格"/>
          <p:cNvGraphicFramePr/>
          <p:nvPr/>
        </p:nvGraphicFramePr>
        <p:xfrm>
          <a:off x="5378449" y="1914959"/>
          <a:ext cx="6409360" cy="3572710"/>
        </p:xfrm>
        <a:graphic>
          <a:graphicData uri="http://schemas.openxmlformats.org/drawingml/2006/table">
            <a:tbl>
              <a:tblPr/>
              <a:tblGrid>
                <a:gridCol w="3204680"/>
                <a:gridCol w="3204680"/>
              </a:tblGrid>
              <a:tr h="714542">
                <a:tc gridSpan="2"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300" b="1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适中的/地</a:t>
                      </a:r>
                      <a:endParaRPr sz="2300" b="1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59055" marR="59055" marT="29528" marB="29528" anchor="ctr" horzOverflow="overflow"/>
                </a:tc>
                <a:tc hMerge="1">
                  <a:tcPr/>
                </a:tc>
              </a:tr>
              <a:tr h="714542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3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形容词</a:t>
                      </a:r>
                      <a:endParaRPr sz="23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32808" marR="32808" marT="32808" marB="32808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300" dirty="0" err="1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副词</a:t>
                      </a:r>
                      <a:endParaRPr sz="23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32808" marR="32808" marT="32808" marB="32808" anchor="ctr" horzOverflow="overflow"/>
                </a:tc>
              </a:tr>
              <a:tr h="714542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3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moderate</a:t>
                      </a:r>
                      <a:endParaRPr sz="23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32808" marR="32808" marT="32808" marB="32808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3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moderately</a:t>
                      </a:r>
                      <a:endParaRPr sz="23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32808" marR="32808" marT="32808" marB="32808" anchor="ctr" horzOverflow="overflow"/>
                </a:tc>
              </a:tr>
              <a:tr h="714542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3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steady</a:t>
                      </a:r>
                      <a:endParaRPr sz="23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32808" marR="32808" marT="32808" marB="32808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3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steadily</a:t>
                      </a:r>
                      <a:endParaRPr sz="23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32808" marR="32808" marT="32808" marB="32808" anchor="ctr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动态图写作基础词汇</a:t>
            </a:r>
            <a:endParaRPr lang="zh-CN" altLang="en-US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838200" y="1370331"/>
            <a:ext cx="5403574" cy="29830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变化幅度</a:t>
            </a:r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0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显著的</a:t>
            </a:r>
            <a:r>
              <a:rPr lang="en-US" altLang="zh-CN" sz="20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0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</a:t>
            </a:r>
            <a:endParaRPr lang="en-US" altLang="zh-CN" sz="20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0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适中的</a:t>
            </a:r>
            <a:r>
              <a:rPr lang="en-US" altLang="zh-CN" sz="20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0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</a:t>
            </a:r>
            <a:endParaRPr lang="en-US" altLang="zh-CN" sz="20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轻微的</a:t>
            </a:r>
            <a:r>
              <a:rPr lang="en-US" altLang="zh-CN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</a:t>
            </a:r>
            <a:endParaRPr lang="en-US" altLang="zh-CN" sz="200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2" name="表格"/>
          <p:cNvGraphicFramePr/>
          <p:nvPr/>
        </p:nvGraphicFramePr>
        <p:xfrm>
          <a:off x="5279336" y="1900665"/>
          <a:ext cx="6281528" cy="4201795"/>
        </p:xfrm>
        <a:graphic>
          <a:graphicData uri="http://schemas.openxmlformats.org/drawingml/2006/table">
            <a:tbl>
              <a:tblPr/>
              <a:tblGrid>
                <a:gridCol w="3140764"/>
                <a:gridCol w="3140764"/>
              </a:tblGrid>
              <a:tr h="700291">
                <a:tc gridSpan="2"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 b="1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微</a:t>
                      </a:r>
                      <a:r>
                        <a:rPr lang="zh-CN" sz="2200" b="1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小</a:t>
                      </a:r>
                      <a:r>
                        <a:rPr sz="2200" b="1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的/地</a:t>
                      </a:r>
                      <a:endParaRPr sz="2200" b="1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57877" marR="57877" marT="28939" marB="28939" anchor="ctr" horzOverflow="overflow"/>
                </a:tc>
                <a:tc hMerge="1">
                  <a:tcPr/>
                </a:tc>
              </a:tr>
              <a:tr h="700291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形容词</a:t>
                      </a:r>
                      <a:endParaRPr sz="22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32154" marR="32154" marT="32154" marB="32154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副词</a:t>
                      </a:r>
                      <a:endParaRPr sz="22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32154" marR="32154" marT="32154" marB="32154" anchor="ctr" horzOverflow="overflow"/>
                </a:tc>
              </a:tr>
              <a:tr h="700291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slight</a:t>
                      </a:r>
                      <a:endParaRPr sz="22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32154" marR="32154" marT="32154" marB="32154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slightly</a:t>
                      </a:r>
                      <a:endParaRPr sz="22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32154" marR="32154" marT="32154" marB="32154" anchor="ctr" horzOverflow="overflow"/>
                </a:tc>
              </a:tr>
              <a:tr h="700291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marginal</a:t>
                      </a:r>
                      <a:endParaRPr sz="22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32154" marR="32154" marT="32154" marB="32154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2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marginally</a:t>
                      </a:r>
                      <a:endParaRPr sz="22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32154" marR="32154" marT="32154" marB="32154" anchor="ctr" horzOverflow="overflow"/>
                </a:tc>
              </a:tr>
              <a:tr h="700291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gradual</a:t>
                      </a:r>
                      <a:endParaRPr sz="22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32154" marR="32154" marT="32154" marB="32154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200" dirty="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gradually</a:t>
                      </a:r>
                      <a:endParaRPr sz="2200" dirty="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32154" marR="32154" marT="32154" marB="32154" anchor="ctr" horzOverflow="overflow"/>
                </a:tc>
              </a:tr>
              <a:tr h="700291">
                <a:tc>
                  <a:txBody>
                    <a:bodyPr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3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modest</a:t>
                      </a:r>
                      <a:endParaRPr sz="23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32808" marR="32808" marT="32808" marB="32808" anchor="ctr" horzOverflow="overflow"/>
                </a:tc>
                <a:tc>
                  <a:txBody>
                    <a:bodyPr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300">
                          <a:latin typeface="+mj-lt"/>
                          <a:ea typeface="+mj-ea"/>
                          <a:cs typeface="+mj-cs"/>
                          <a:sym typeface="Times Roman"/>
                        </a:rPr>
                        <a:t>modestly</a:t>
                      </a:r>
                      <a:endParaRPr sz="2300">
                        <a:latin typeface="+mj-lt"/>
                        <a:ea typeface="+mj-ea"/>
                        <a:cs typeface="+mj-cs"/>
                        <a:sym typeface="Times Roman"/>
                      </a:endParaRPr>
                    </a:p>
                  </a:txBody>
                  <a:tcPr marL="32808" marR="32808" marT="32808" marB="32808" anchor="ctr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动态图写作基础词汇</a:t>
            </a:r>
            <a:endParaRPr lang="zh-CN" altLang="en-US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变化趋势</a:t>
            </a:r>
            <a:endParaRPr lang="en-US" altLang="zh-CN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变化幅度</a:t>
            </a:r>
            <a:endParaRPr lang="en-US" altLang="zh-CN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极值</a:t>
            </a:r>
            <a:endParaRPr lang="en-US" altLang="zh-CN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交点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引出数据的介词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动态图写作基础词汇</a:t>
            </a:r>
            <a:endParaRPr lang="zh-CN" altLang="en-US" dirty="0"/>
          </a:p>
        </p:txBody>
      </p:sp>
      <p:sp>
        <p:nvSpPr>
          <p:cNvPr id="4" name="内容占位符 3"/>
          <p:cNvSpPr txBox="1"/>
          <p:nvPr/>
        </p:nvSpPr>
        <p:spPr>
          <a:xfrm>
            <a:off x="838200" y="1825625"/>
            <a:ext cx="697294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dirty="0">
                <a:solidFill>
                  <a:srgbClr val="FF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最高点</a:t>
            </a: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n.</a:t>
            </a:r>
            <a:endParaRPr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FF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peak 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= </a:t>
            </a:r>
            <a:r>
              <a:rPr lang="en-US" altLang="zh-CN" sz="2400" dirty="0">
                <a:solidFill>
                  <a:srgbClr val="FF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top 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= </a:t>
            </a:r>
            <a:r>
              <a:rPr lang="en-US" altLang="zh-CN" sz="2400" dirty="0">
                <a:solidFill>
                  <a:srgbClr val="FF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highest point</a:t>
            </a:r>
            <a:endParaRPr lang="en-US" altLang="zh-CN" sz="2400" dirty="0">
              <a:solidFill>
                <a:srgbClr val="FF505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30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到达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/</a:t>
            </a: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升至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(</a:t>
            </a: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值为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…</a:t>
            </a: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的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r>
              <a:rPr lang="zh-CN" altLang="en-US" dirty="0">
                <a:solidFill>
                  <a:srgbClr val="FF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最高点</a:t>
            </a: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v.</a:t>
            </a:r>
            <a:endParaRPr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reach </a:t>
            </a:r>
            <a:r>
              <a:rPr lang="en-US" altLang="zh-CN" sz="2400" dirty="0">
                <a:solidFill>
                  <a:srgbClr val="FF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peak (n.) 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at …</a:t>
            </a: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increase to </a:t>
            </a:r>
            <a:r>
              <a:rPr lang="en-US" altLang="zh-CN" sz="2400" dirty="0">
                <a:solidFill>
                  <a:srgbClr val="FF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peak</a:t>
            </a:r>
            <a:r>
              <a:rPr lang="en-US" altLang="zh-CN" sz="2400" dirty="0">
                <a:solidFill>
                  <a:srgbClr val="FF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 (n.)</a:t>
            </a:r>
            <a:r>
              <a:rPr lang="en-US" altLang="zh-CN" sz="2400" dirty="0">
                <a:solidFill>
                  <a:srgbClr val="FF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at …</a:t>
            </a: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peak (v.)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at …</a:t>
            </a:r>
            <a:endParaRPr lang="zh-CN" altLang="en-US" sz="2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6" name="内容占位符 4"/>
          <p:cNvSpPr txBox="1"/>
          <p:nvPr/>
        </p:nvSpPr>
        <p:spPr>
          <a:xfrm>
            <a:off x="6730139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dirty="0">
                <a:solidFill>
                  <a:srgbClr val="00B0F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最低点</a:t>
            </a: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n.</a:t>
            </a:r>
            <a:endParaRPr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indent="0">
              <a:lnSpc>
                <a:spcPct val="100000"/>
              </a:lnSpc>
              <a:buClr>
                <a:srgbClr val="C00000"/>
              </a:buClr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00B0F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bottom 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= </a:t>
            </a:r>
            <a:r>
              <a:rPr lang="en-US" altLang="zh-CN" sz="2400" dirty="0">
                <a:solidFill>
                  <a:srgbClr val="00B0F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lowest point</a:t>
            </a:r>
            <a:endParaRPr lang="en-US" altLang="zh-CN" sz="2400" dirty="0">
              <a:solidFill>
                <a:srgbClr val="00B0F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30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到达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/</a:t>
            </a: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降至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(</a:t>
            </a: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值为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…</a:t>
            </a: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的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r>
              <a:rPr lang="zh-CN" altLang="en-US" dirty="0">
                <a:solidFill>
                  <a:srgbClr val="00B0F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最低点</a:t>
            </a: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v.</a:t>
            </a:r>
            <a:endParaRPr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reach </a:t>
            </a:r>
            <a:r>
              <a:rPr lang="en-US" altLang="zh-CN" sz="2400" dirty="0">
                <a:solidFill>
                  <a:srgbClr val="00B0F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bottom (n.) 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at …</a:t>
            </a: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decrease to </a:t>
            </a:r>
            <a:r>
              <a:rPr lang="en-US" altLang="zh-CN" sz="2400" dirty="0">
                <a:solidFill>
                  <a:srgbClr val="00B0F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bottom (n.) 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at …</a:t>
            </a: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0070C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bottom (v.) out </a:t>
            </a: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at …</a:t>
            </a:r>
            <a:endParaRPr lang="zh-CN" altLang="en-US" sz="2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动态图写作基础词汇</a:t>
            </a:r>
            <a:endParaRPr lang="zh-CN" altLang="en-US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变化趋势</a:t>
            </a:r>
            <a:endParaRPr lang="en-US" altLang="zh-CN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变化幅度</a:t>
            </a:r>
            <a:endParaRPr lang="en-US" altLang="zh-CN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极值</a:t>
            </a:r>
            <a:endParaRPr lang="en-US" altLang="zh-CN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交点</a:t>
            </a:r>
            <a:r>
              <a:rPr lang="en-US" altLang="zh-CN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不是描述静态的</a:t>
            </a:r>
            <a:r>
              <a:rPr lang="zh-CN" altLang="en-US" strike="sngStrike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相交于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，而是描述动态的</a:t>
            </a:r>
            <a:r>
              <a:rPr lang="zh-CN" altLang="en-US" u="sng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超过</a:t>
            </a:r>
            <a:r>
              <a:rPr lang="en-US" altLang="zh-CN" u="sng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u="sng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被超过</a:t>
            </a:r>
            <a:r>
              <a:rPr lang="en-US" altLang="zh-CN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endParaRPr lang="en-US" altLang="zh-CN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引出数据的介词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1479" y="1027906"/>
            <a:ext cx="6100997" cy="3184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题干构成</a:t>
            </a:r>
            <a:endParaRPr lang="en-US" altLang="zh-CN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文字描述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答题要求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图表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 t="11318" r="24807" b="9931"/>
          <a:stretch>
            <a:fillRect/>
          </a:stretch>
        </p:blipFill>
        <p:spPr>
          <a:xfrm>
            <a:off x="4502680" y="1027906"/>
            <a:ext cx="6528391" cy="5400786"/>
          </a:xfrm>
          <a:prstGeom prst="rect">
            <a:avLst/>
          </a:prstGeom>
        </p:spPr>
      </p:pic>
      <p:sp>
        <p:nvSpPr>
          <p:cNvPr id="9" name="标题 4"/>
          <p:cNvSpPr txBox="1"/>
          <p:nvPr/>
        </p:nvSpPr>
        <p:spPr>
          <a:xfrm>
            <a:off x="151150" y="-93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Task1</a:t>
            </a:r>
            <a:r>
              <a:rPr lang="zh-CN" altLang="en-US" dirty="0"/>
              <a:t>小作文简介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动态图写作基础词汇</a:t>
            </a:r>
            <a:endParaRPr lang="zh-CN" altLang="en-US" dirty="0"/>
          </a:p>
        </p:txBody>
      </p:sp>
      <p:sp>
        <p:nvSpPr>
          <p:cNvPr id="2" name="内容占位符 2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超过 </a:t>
            </a:r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v.</a:t>
            </a:r>
            <a:endParaRPr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Clr>
                <a:srgbClr val="C00000"/>
              </a:buClr>
              <a:buFont typeface="微软雅黑" panose="020B0503020204020204" pitchFamily="34" charset="-122"/>
              <a:buNone/>
            </a:pPr>
            <a:r>
              <a:rPr lang="en-US" altLang="zh-CN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outnumber  (</a:t>
            </a:r>
            <a:r>
              <a:rPr lang="zh-CN" altLang="en-US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在数量上</a:t>
            </a:r>
            <a:r>
              <a:rPr lang="en-US" altLang="zh-CN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r>
              <a:rPr lang="zh-CN" altLang="en-US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超过</a:t>
            </a:r>
            <a:endParaRPr lang="zh-CN" altLang="en-US" sz="2600" b="1" u="sng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buClr>
                <a:srgbClr val="C00000"/>
              </a:buClr>
              <a:buFont typeface="微软雅黑" panose="020B0503020204020204" pitchFamily="34" charset="-122"/>
              <a:buNone/>
            </a:pPr>
            <a:r>
              <a:rPr lang="en-US" altLang="zh-CN" sz="2600" b="1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    </a:t>
            </a:r>
            <a:r>
              <a:rPr lang="en-US" altLang="zh-CN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exceed </a:t>
            </a:r>
            <a:r>
              <a:rPr lang="en-US" altLang="zh-CN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(</a:t>
            </a:r>
            <a:r>
              <a:rPr lang="zh-CN" altLang="en-US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在数量上</a:t>
            </a:r>
            <a:r>
              <a:rPr lang="en-US" altLang="zh-CN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)</a:t>
            </a:r>
            <a:r>
              <a:rPr lang="zh-CN" altLang="en-US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超过</a:t>
            </a:r>
            <a:endParaRPr lang="en-US" altLang="zh-CN" sz="2600" b="1" u="sng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Clr>
                <a:srgbClr val="C00000"/>
              </a:buClr>
              <a:buFont typeface="微软雅黑" panose="020B0503020204020204" pitchFamily="34" charset="-122"/>
              <a:buNone/>
            </a:pPr>
            <a:r>
              <a:rPr lang="en-US" altLang="zh-CN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outstrip </a:t>
            </a:r>
            <a:r>
              <a:rPr lang="en-US" altLang="zh-CN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(</a:t>
            </a:r>
            <a:r>
              <a:rPr lang="zh-CN" altLang="en-US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在数量</a:t>
            </a:r>
            <a:r>
              <a:rPr lang="en-US" altLang="zh-CN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/</a:t>
            </a:r>
            <a:r>
              <a:rPr lang="zh-CN" altLang="en-US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重要性上</a:t>
            </a:r>
            <a:r>
              <a:rPr lang="en-US" altLang="zh-CN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)</a:t>
            </a:r>
            <a:r>
              <a:rPr lang="zh-CN" altLang="en-US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超过</a:t>
            </a:r>
            <a:endParaRPr lang="en-US" altLang="zh-CN" sz="2600" b="1" u="sng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Font typeface="Arial" panose="020B0604020202090204" pitchFamily="34" charset="0"/>
              <a:buNone/>
            </a:pPr>
            <a:r>
              <a:rPr lang="en-US" altLang="zh-CN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overtake </a:t>
            </a:r>
            <a:r>
              <a:rPr lang="en-US" altLang="zh-CN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 (</a:t>
            </a:r>
            <a:r>
              <a:rPr lang="zh-CN" altLang="en-US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在数量</a:t>
            </a:r>
            <a:r>
              <a:rPr lang="en-US" altLang="zh-CN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/</a:t>
            </a:r>
            <a:r>
              <a:rPr lang="zh-CN" altLang="en-US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重要性上</a:t>
            </a:r>
            <a:r>
              <a:rPr lang="en-US" altLang="zh-CN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)</a:t>
            </a:r>
            <a:r>
              <a:rPr lang="zh-CN" altLang="en-US" sz="2600" b="1" u="sng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超过</a:t>
            </a:r>
            <a:endParaRPr lang="zh-CN" altLang="en-US" sz="2600" b="1" u="sng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Font typeface="Arial" panose="020B0604020202090204" pitchFamily="34" charset="0"/>
              <a:buNone/>
            </a:pPr>
            <a:r>
              <a:rPr lang="en-US" altLang="zh-CN" sz="2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The consumption of chicken </a:t>
            </a:r>
            <a:r>
              <a:rPr lang="en-US" altLang="zh-CN" sz="2600" dirty="0">
                <a:solidFill>
                  <a:srgbClr val="FF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overtook</a:t>
            </a:r>
            <a:r>
              <a:rPr lang="en-US" altLang="zh-CN" sz="2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that of lamb in 1980.</a:t>
            </a:r>
            <a:endParaRPr lang="en-US" altLang="zh-CN" sz="26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Font typeface="Arial" panose="020B0604020202090204" pitchFamily="34" charset="0"/>
              <a:buNone/>
            </a:pPr>
            <a:r>
              <a:rPr lang="zh-CN" altLang="en-US" sz="2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鸡肉消耗量在</a:t>
            </a:r>
            <a:r>
              <a:rPr lang="en-US" altLang="zh-CN" sz="2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1980</a:t>
            </a:r>
            <a:r>
              <a:rPr lang="zh-CN" altLang="en-US" sz="2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年追上了羊肉消耗量。</a:t>
            </a:r>
            <a:endParaRPr lang="zh-CN" altLang="en-US" sz="26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动态图写作基础词汇</a:t>
            </a:r>
            <a:endParaRPr lang="zh-CN" altLang="en-US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变化趋势</a:t>
            </a:r>
            <a:endParaRPr lang="en-US" altLang="zh-CN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变化幅度</a:t>
            </a:r>
            <a:endParaRPr lang="en-US" altLang="zh-CN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极值</a:t>
            </a:r>
            <a:endParaRPr lang="en-US" altLang="zh-CN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交点</a:t>
            </a:r>
            <a:endParaRPr lang="en-US" altLang="zh-CN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引出数据的介词</a:t>
            </a:r>
            <a:endParaRPr lang="zh-CN" altLang="en-US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动态图写作基础词汇</a:t>
            </a:r>
            <a:endParaRPr lang="zh-CN" altLang="en-US" dirty="0"/>
          </a:p>
        </p:txBody>
      </p:sp>
      <p:sp>
        <p:nvSpPr>
          <p:cNvPr id="2" name="内容占位符 2"/>
          <p:cNvSpPr txBox="1"/>
          <p:nvPr/>
        </p:nvSpPr>
        <p:spPr>
          <a:xfrm>
            <a:off x="838200" y="1641253"/>
            <a:ext cx="10515600" cy="4851622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from … to … / by …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降幅度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Arial" panose="020B0604020202090204" pitchFamily="34" charset="0"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consumption of chicken increased </a:t>
            </a:r>
            <a:r>
              <a:rPr lang="en-US" altLang="zh-CN" sz="22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150 grams </a:t>
            </a:r>
            <a:r>
              <a:rPr lang="en-US" altLang="zh-CN" sz="22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250 grams.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90204" pitchFamily="34" charset="0"/>
              <a:buNone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The consumption of chicken increased </a:t>
            </a:r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100 (=250-150) grams.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between … and … / in a range of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表波动幅度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Arial" panose="020B0604020202090204" pitchFamily="34" charset="0"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sales of car fluctuated</a:t>
            </a:r>
            <a:r>
              <a:rPr lang="en-US" altLang="zh-CN" sz="22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between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million </a:t>
            </a:r>
            <a:r>
              <a:rPr lang="en-US" altLang="zh-CN" sz="22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3.5 million.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90204" pitchFamily="34" charset="0"/>
              <a:buNone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The sales of car fluctuated </a:t>
            </a:r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a range of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 (=3.5-2) million.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 …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描述对象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主语指数值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百分比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Arial" panose="020B0604020202090204" pitchFamily="34" charset="0"/>
              <a:buNone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2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percentage(</a:t>
            </a:r>
            <a:r>
              <a:rPr lang="zh-CN" altLang="en-US" sz="22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主语</a:t>
            </a:r>
            <a:r>
              <a:rPr lang="en-US" altLang="zh-CN" sz="22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peaked </a:t>
            </a:r>
            <a:r>
              <a:rPr lang="en-US" altLang="zh-CN" sz="22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85% before a continuous drop.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 …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描述对象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主语不指数值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百分比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Arial" panose="020B0604020202090204" pitchFamily="34" charset="0"/>
              <a:buNone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In 1979 </a:t>
            </a:r>
            <a:r>
              <a:rPr lang="en-US" altLang="zh-CN" sz="22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beef</a:t>
            </a:r>
            <a:r>
              <a:rPr lang="en-US" altLang="zh-CN" sz="2200" u="sng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200" u="sng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主语</a:t>
            </a:r>
            <a:r>
              <a:rPr lang="en-US" altLang="zh-CN" sz="2200" u="sng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was the most popular</a:t>
            </a:r>
            <a:r>
              <a:rPr lang="en-US" altLang="zh-CN" sz="22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with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about 225 grams.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0" y="-38596"/>
            <a:ext cx="10515600" cy="1325563"/>
          </a:xfrm>
        </p:spPr>
        <p:txBody>
          <a:bodyPr/>
          <a:lstStyle/>
          <a:p>
            <a:r>
              <a:rPr lang="zh-CN" altLang="en-US" dirty="0"/>
              <a:t>动态图写作基础句型</a:t>
            </a:r>
            <a:endParaRPr lang="zh-CN" altLang="en-US" dirty="0"/>
          </a:p>
        </p:txBody>
      </p:sp>
      <p:grpSp>
        <p:nvGrpSpPr>
          <p:cNvPr id="2" name="成组"/>
          <p:cNvGrpSpPr/>
          <p:nvPr/>
        </p:nvGrpSpPr>
        <p:grpSpPr>
          <a:xfrm>
            <a:off x="234910" y="1123853"/>
            <a:ext cx="6491153" cy="4904328"/>
            <a:chOff x="0" y="0"/>
            <a:chExt cx="15118534" cy="11422663"/>
          </a:xfrm>
        </p:grpSpPr>
        <p:pic>
          <p:nvPicPr>
            <p:cNvPr id="3" name="截屏2023-09-26 下午3.11.53.png" descr="截屏2023-09-26 下午3.11.53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351053"/>
              <a:ext cx="15118535" cy="1710875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" name="C11T3"/>
            <p:cNvSpPr txBox="1"/>
            <p:nvPr/>
          </p:nvSpPr>
          <p:spPr>
            <a:xfrm>
              <a:off x="103102" y="-1"/>
              <a:ext cx="1228329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/>
              </a:lvl1pPr>
            </a:lstStyle>
            <a:p>
              <a:r>
                <a:t>C11T3</a:t>
              </a:r>
            </a:p>
          </p:txBody>
        </p:sp>
        <p:pic>
          <p:nvPicPr>
            <p:cNvPr id="6" name="截屏2023-09-26 下午3.12.00.png" descr="截屏2023-09-26 下午3.12.00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94915" y="2077420"/>
              <a:ext cx="11826106" cy="768117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" name="截屏2023-09-26 下午3.12.00.png" descr="截屏2023-09-26 下午3.12.00.png"/>
            <p:cNvPicPr>
              <a:picLocks noChangeAspect="1"/>
            </p:cNvPicPr>
            <p:nvPr/>
          </p:nvPicPr>
          <p:blipFill>
            <a:blip r:embed="rId2"/>
            <a:srcRect l="66057" t="38942" r="3096" b="31074"/>
            <a:stretch>
              <a:fillRect/>
            </a:stretch>
          </p:blipFill>
          <p:spPr>
            <a:xfrm>
              <a:off x="1540474" y="9369336"/>
              <a:ext cx="3252399" cy="205332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" name="矩形"/>
            <p:cNvSpPr/>
            <p:nvPr/>
          </p:nvSpPr>
          <p:spPr>
            <a:xfrm>
              <a:off x="8005757" y="4660314"/>
              <a:ext cx="3729932" cy="34548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</p:grpSp>
      <p:sp>
        <p:nvSpPr>
          <p:cNvPr id="12" name="动态图基础句型成分："/>
          <p:cNvSpPr txBox="1"/>
          <p:nvPr/>
        </p:nvSpPr>
        <p:spPr>
          <a:xfrm>
            <a:off x="6958241" y="2632999"/>
            <a:ext cx="4004229" cy="53347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4600" b="1"/>
            </a:lvl1pPr>
          </a:lstStyle>
          <a:p>
            <a:r>
              <a:rPr sz="28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动态图基础句型成分</a:t>
            </a:r>
            <a:r>
              <a:rPr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成组"/>
          <p:cNvGrpSpPr/>
          <p:nvPr/>
        </p:nvGrpSpPr>
        <p:grpSpPr>
          <a:xfrm>
            <a:off x="5617382" y="3429000"/>
            <a:ext cx="6574618" cy="551728"/>
            <a:chOff x="0" y="0"/>
            <a:chExt cx="11834745" cy="1037915"/>
          </a:xfrm>
        </p:grpSpPr>
        <p:sp>
          <p:nvSpPr>
            <p:cNvPr id="14" name="描述对象"/>
            <p:cNvSpPr txBox="1"/>
            <p:nvPr/>
          </p:nvSpPr>
          <p:spPr>
            <a:xfrm>
              <a:off x="0" y="0"/>
              <a:ext cx="2450827" cy="10379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lvl1pPr algn="l" defTabSz="642620">
                <a:lnSpc>
                  <a:spcPct val="100000"/>
                </a:lnSpc>
                <a:defRPr sz="4000"/>
              </a:lvl1pPr>
            </a:lstStyle>
            <a:p>
              <a:r>
                <a:rPr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描述对象</a:t>
              </a:r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变化趋势"/>
            <p:cNvSpPr txBox="1"/>
            <p:nvPr/>
          </p:nvSpPr>
          <p:spPr>
            <a:xfrm>
              <a:off x="2792748" y="0"/>
              <a:ext cx="2299433" cy="10379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lvl1pPr algn="l" defTabSz="642620">
                <a:lnSpc>
                  <a:spcPct val="100000"/>
                </a:lnSpc>
                <a:defRPr sz="4000"/>
              </a:lvl1pPr>
            </a:lstStyle>
            <a:p>
              <a:r>
                <a:rPr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变化趋势</a:t>
              </a:r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变化幅度"/>
            <p:cNvSpPr txBox="1"/>
            <p:nvPr/>
          </p:nvSpPr>
          <p:spPr>
            <a:xfrm>
              <a:off x="5433976" y="0"/>
              <a:ext cx="2593848" cy="10379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lvl1pPr algn="l" defTabSz="642620">
                <a:lnSpc>
                  <a:spcPct val="100000"/>
                </a:lnSpc>
                <a:defRPr sz="4000"/>
              </a:lvl1pPr>
            </a:lstStyle>
            <a:p>
              <a:r>
                <a:rPr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变化幅度</a:t>
              </a:r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时间段"/>
            <p:cNvSpPr txBox="1"/>
            <p:nvPr/>
          </p:nvSpPr>
          <p:spPr>
            <a:xfrm>
              <a:off x="9711285" y="-1"/>
              <a:ext cx="2123461" cy="10379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lvl1pPr algn="l" defTabSz="642620">
                <a:lnSpc>
                  <a:spcPct val="100000"/>
                </a:lnSpc>
                <a:defRPr sz="4000"/>
              </a:lvl1pPr>
            </a:lstStyle>
            <a:p>
              <a:r>
                <a:rPr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时间段</a:t>
              </a:r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数值"/>
            <p:cNvSpPr txBox="1"/>
            <p:nvPr/>
          </p:nvSpPr>
          <p:spPr>
            <a:xfrm>
              <a:off x="7966287" y="0"/>
              <a:ext cx="1390979" cy="10379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lvl1pPr algn="l" defTabSz="642620">
                <a:lnSpc>
                  <a:spcPct val="100000"/>
                </a:lnSpc>
                <a:defRPr sz="4000"/>
              </a:lvl1pPr>
            </a:lstStyle>
            <a:p>
              <a:r>
                <a:rPr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数值</a:t>
              </a:r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形状"/>
            <p:cNvSpPr/>
            <p:nvPr/>
          </p:nvSpPr>
          <p:spPr>
            <a:xfrm>
              <a:off x="2207815" y="247465"/>
              <a:ext cx="542986" cy="542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rgbClr val="A8A49D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形状"/>
            <p:cNvSpPr/>
            <p:nvPr/>
          </p:nvSpPr>
          <p:spPr>
            <a:xfrm>
              <a:off x="4937062" y="247465"/>
              <a:ext cx="542987" cy="542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rgbClr val="A8A49D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形状"/>
            <p:cNvSpPr/>
            <p:nvPr/>
          </p:nvSpPr>
          <p:spPr>
            <a:xfrm>
              <a:off x="7460129" y="247465"/>
              <a:ext cx="542986" cy="542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rgbClr val="A8A49D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形状"/>
            <p:cNvSpPr/>
            <p:nvPr/>
          </p:nvSpPr>
          <p:spPr>
            <a:xfrm>
              <a:off x="9144197" y="247465"/>
              <a:ext cx="542986" cy="542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rgbClr val="A8A49D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dvAuto="0"/>
      <p:bldP spid="13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0" y="-38596"/>
            <a:ext cx="10515600" cy="1325563"/>
          </a:xfrm>
        </p:spPr>
        <p:txBody>
          <a:bodyPr/>
          <a:lstStyle/>
          <a:p>
            <a:r>
              <a:rPr lang="zh-CN" altLang="en-US" dirty="0"/>
              <a:t>动态图写作基础句型</a:t>
            </a:r>
            <a:endParaRPr lang="zh-CN" altLang="en-US" dirty="0"/>
          </a:p>
        </p:txBody>
      </p:sp>
      <p:grpSp>
        <p:nvGrpSpPr>
          <p:cNvPr id="2" name="成组"/>
          <p:cNvGrpSpPr/>
          <p:nvPr/>
        </p:nvGrpSpPr>
        <p:grpSpPr>
          <a:xfrm>
            <a:off x="234910" y="951749"/>
            <a:ext cx="6491153" cy="5076432"/>
            <a:chOff x="0" y="-400847"/>
            <a:chExt cx="15118535" cy="11823511"/>
          </a:xfrm>
        </p:grpSpPr>
        <p:pic>
          <p:nvPicPr>
            <p:cNvPr id="3" name="截屏2023-09-26 下午3.11.53.png" descr="截屏2023-09-26 下午3.11.53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351053"/>
              <a:ext cx="15118535" cy="1710875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" name="C11T3"/>
            <p:cNvSpPr txBox="1"/>
            <p:nvPr/>
          </p:nvSpPr>
          <p:spPr>
            <a:xfrm>
              <a:off x="103102" y="-400847"/>
              <a:ext cx="3106314" cy="1385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>
                  <a:latin typeface="微软雅黑" panose="020B0503020204020204" pitchFamily="34" charset="-122"/>
                  <a:ea typeface="微软雅黑" panose="020B0503020204020204" pitchFamily="34" charset="-122"/>
                </a:rPr>
                <a:t>C11T3</a:t>
              </a: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截屏2023-09-26 下午3.12.00.png" descr="截屏2023-09-26 下午3.12.00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94915" y="2077420"/>
              <a:ext cx="11826106" cy="768117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" name="截屏2023-09-26 下午3.12.00.png" descr="截屏2023-09-26 下午3.12.00.png"/>
            <p:cNvPicPr>
              <a:picLocks noChangeAspect="1"/>
            </p:cNvPicPr>
            <p:nvPr/>
          </p:nvPicPr>
          <p:blipFill>
            <a:blip r:embed="rId2"/>
            <a:srcRect l="66057" t="38942" r="3096" b="31074"/>
            <a:stretch>
              <a:fillRect/>
            </a:stretch>
          </p:blipFill>
          <p:spPr>
            <a:xfrm>
              <a:off x="1540474" y="9369336"/>
              <a:ext cx="3252399" cy="205332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" name="矩形"/>
            <p:cNvSpPr/>
            <p:nvPr/>
          </p:nvSpPr>
          <p:spPr>
            <a:xfrm>
              <a:off x="8005757" y="4660314"/>
              <a:ext cx="3729932" cy="34548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句型一：描述对象 + 变化趋势动词 + 变化幅度副词"/>
          <p:cNvSpPr txBox="1"/>
          <p:nvPr/>
        </p:nvSpPr>
        <p:spPr>
          <a:xfrm>
            <a:off x="6096000" y="1991043"/>
            <a:ext cx="6096000" cy="716915"/>
          </a:xfrm>
          <a:prstGeom prst="rect">
            <a:avLst/>
          </a:prstGeom>
          <a:gradFill>
            <a:gsLst>
              <a:gs pos="0">
                <a:schemeClr val="accent1">
                  <a:lumOff val="16847"/>
                </a:schemeClr>
              </a:gs>
              <a:gs pos="100000">
                <a:schemeClr val="accent1">
                  <a:lumOff val="-13564"/>
                </a:schemeClr>
              </a:gs>
            </a:gsLst>
            <a:lin ang="5400000"/>
          </a:gradFill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defTabSz="1130300">
              <a:lnSpc>
                <a:spcPct val="100000"/>
              </a:lnSpc>
              <a:defRPr sz="3500">
                <a:solidFill>
                  <a:srgbClr val="FFFFFF"/>
                </a:solidFill>
                <a:latin typeface="Avenir Next Regular" panose="020B0803020202020204"/>
                <a:ea typeface="Avenir Next Regular" panose="020B0803020202020204"/>
                <a:cs typeface="Avenir Next Regular" panose="020B0803020202020204"/>
                <a:sym typeface="Avenir Next Regular" panose="020B0803020202020204"/>
              </a:defRPr>
            </a:lvl1pPr>
          </a:lstStyle>
          <a:p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句型一：描述对象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变化趋势动词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变化幅度副词</a:t>
            </a:r>
            <a:r>
              <a:rPr lang="en-US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数值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endParaRPr lang="zh-CN" altLang="en-US" sz="2000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例句：1967年到2007年，意大利的人均碳排放量从刚刚超过4公吨显著增长到大约8公吨。"/>
          <p:cNvSpPr txBox="1"/>
          <p:nvPr/>
        </p:nvSpPr>
        <p:spPr>
          <a:xfrm>
            <a:off x="6096000" y="2714307"/>
            <a:ext cx="5831725" cy="121058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defRPr sz="4100"/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例句：1967年到2007年，</a:t>
            </a:r>
            <a:r>
              <a:rPr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意大利的人均碳排放量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从刚刚超过4公吨显著增长到大约8公吨。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e.g. The average CO2 emissions per person in Italy increased significantly from just about 4 metric tonnes to around 8 metic tonnes between 1967 and 2007."/>
          <p:cNvSpPr txBox="1"/>
          <p:nvPr/>
        </p:nvSpPr>
        <p:spPr>
          <a:xfrm>
            <a:off x="6096000" y="4079465"/>
            <a:ext cx="5671279" cy="1948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defRPr sz="4100" i="1"/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 </a:t>
            </a:r>
            <a:r>
              <a:rPr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average CO2 emissions per person in Italy 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increased significantly from just about 4 metric 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tonnes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to around 8 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met</a:t>
            </a:r>
            <a:r>
              <a:rPr lang="en-US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tonnes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between 1967 and 2007.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 rot="21102114">
            <a:off x="775477" y="3269492"/>
            <a:ext cx="2988915" cy="6677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  <p:bldP spid="11" grpId="0" animBg="1" advAuto="0"/>
      <p:bldP spid="9" grpId="0" animBg="1"/>
      <p:bldP spid="9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0" y="-38596"/>
            <a:ext cx="10515600" cy="1325563"/>
          </a:xfrm>
        </p:spPr>
        <p:txBody>
          <a:bodyPr/>
          <a:lstStyle/>
          <a:p>
            <a:r>
              <a:rPr lang="zh-CN" altLang="en-US" dirty="0"/>
              <a:t>动态图写作基础句型</a:t>
            </a:r>
            <a:endParaRPr lang="zh-CN" altLang="en-US" dirty="0"/>
          </a:p>
        </p:txBody>
      </p:sp>
      <p:grpSp>
        <p:nvGrpSpPr>
          <p:cNvPr id="2" name="成组"/>
          <p:cNvGrpSpPr/>
          <p:nvPr/>
        </p:nvGrpSpPr>
        <p:grpSpPr>
          <a:xfrm>
            <a:off x="234910" y="951749"/>
            <a:ext cx="6491153" cy="5076432"/>
            <a:chOff x="0" y="-400847"/>
            <a:chExt cx="15118535" cy="11823511"/>
          </a:xfrm>
        </p:grpSpPr>
        <p:pic>
          <p:nvPicPr>
            <p:cNvPr id="3" name="截屏2023-09-26 下午3.11.53.png" descr="截屏2023-09-26 下午3.11.53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351053"/>
              <a:ext cx="15118535" cy="1710875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" name="C11T3"/>
            <p:cNvSpPr txBox="1"/>
            <p:nvPr/>
          </p:nvSpPr>
          <p:spPr>
            <a:xfrm>
              <a:off x="103102" y="-400847"/>
              <a:ext cx="3106314" cy="1385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>
                  <a:latin typeface="微软雅黑" panose="020B0503020204020204" pitchFamily="34" charset="-122"/>
                  <a:ea typeface="微软雅黑" panose="020B0503020204020204" pitchFamily="34" charset="-122"/>
                </a:rPr>
                <a:t>C11T3</a:t>
              </a: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截屏2023-09-26 下午3.12.00.png" descr="截屏2023-09-26 下午3.12.00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94915" y="2077420"/>
              <a:ext cx="11826106" cy="768117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" name="截屏2023-09-26 下午3.12.00.png" descr="截屏2023-09-26 下午3.12.00.png"/>
            <p:cNvPicPr>
              <a:picLocks noChangeAspect="1"/>
            </p:cNvPicPr>
            <p:nvPr/>
          </p:nvPicPr>
          <p:blipFill>
            <a:blip r:embed="rId2"/>
            <a:srcRect l="66057" t="38942" r="3096" b="31074"/>
            <a:stretch>
              <a:fillRect/>
            </a:stretch>
          </p:blipFill>
          <p:spPr>
            <a:xfrm>
              <a:off x="1540474" y="9369336"/>
              <a:ext cx="3252399" cy="205332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" name="矩形"/>
            <p:cNvSpPr/>
            <p:nvPr/>
          </p:nvSpPr>
          <p:spPr>
            <a:xfrm>
              <a:off x="8005757" y="4660314"/>
              <a:ext cx="3729932" cy="34548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椭圆 11"/>
          <p:cNvSpPr/>
          <p:nvPr/>
        </p:nvSpPr>
        <p:spPr>
          <a:xfrm rot="21102114">
            <a:off x="775477" y="3269492"/>
            <a:ext cx="2988915" cy="6677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句型二：There be + a + 变化幅度形容词 + 变化趋势名词 + in 描述对象"/>
          <p:cNvSpPr txBox="1"/>
          <p:nvPr/>
        </p:nvSpPr>
        <p:spPr>
          <a:xfrm>
            <a:off x="5900711" y="2244539"/>
            <a:ext cx="6061855" cy="716915"/>
          </a:xfrm>
          <a:prstGeom prst="rect">
            <a:avLst/>
          </a:prstGeom>
          <a:gradFill>
            <a:gsLst>
              <a:gs pos="0">
                <a:schemeClr val="accent1">
                  <a:lumOff val="16847"/>
                </a:schemeClr>
              </a:gs>
              <a:gs pos="100000">
                <a:schemeClr val="accent1">
                  <a:lumOff val="-13564"/>
                </a:schemeClr>
              </a:gs>
            </a:gsLst>
            <a:lin ang="5400000"/>
          </a:gradFill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defTabSz="1130300">
              <a:lnSpc>
                <a:spcPct val="100000"/>
              </a:lnSpc>
              <a:defRPr sz="3500">
                <a:solidFill>
                  <a:srgbClr val="FFFFFF"/>
                </a:solidFill>
                <a:latin typeface="Avenir Next Regular" panose="020B0803020202020204"/>
                <a:ea typeface="Avenir Next Regular" panose="020B0803020202020204"/>
                <a:cs typeface="Avenir Next Regular" panose="020B0803020202020204"/>
                <a:sym typeface="Avenir Next Regular" panose="020B0803020202020204"/>
              </a:defRPr>
            </a:pPr>
            <a:r>
              <a:rPr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句型二：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There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be + a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/an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变化幅度形容词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变化趋势名词</a:t>
            </a:r>
            <a:r>
              <a:rPr lang="en-US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数值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in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描述对象</a:t>
            </a:r>
            <a:r>
              <a:rPr lang="en-US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zh-CN" altLang="en-US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时间段</a:t>
            </a:r>
            <a:endParaRPr lang="zh-CN" altLang="en-US" sz="2000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e.g. There was a significant increase from just about 4 metric tonnes to around 8 metic tonnes in the average CO2 emissions per person in Italy between 1967 and 2007."/>
          <p:cNvSpPr txBox="1"/>
          <p:nvPr/>
        </p:nvSpPr>
        <p:spPr>
          <a:xfrm>
            <a:off x="5820484" y="3322853"/>
            <a:ext cx="6142082" cy="1948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just">
              <a:defRPr sz="4100" i="1"/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 There was a significant increase from just about 4 metric 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tonnes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to around 8 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met</a:t>
            </a:r>
            <a:r>
              <a:rPr lang="en-US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tonnes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 </a:t>
            </a:r>
            <a:r>
              <a:rPr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average CO2 emissions per person in Italy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between 1967 and 2007.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dvAuto="0"/>
      <p:bldP spid="13" grpId="0" animBg="1"/>
      <p:bldP spid="13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0" y="-38596"/>
            <a:ext cx="10515600" cy="1325563"/>
          </a:xfrm>
        </p:spPr>
        <p:txBody>
          <a:bodyPr/>
          <a:lstStyle/>
          <a:p>
            <a:r>
              <a:rPr lang="zh-CN" altLang="en-US" dirty="0"/>
              <a:t>动态图写作基础句型</a:t>
            </a:r>
            <a:endParaRPr lang="zh-CN" altLang="en-US" dirty="0"/>
          </a:p>
        </p:txBody>
      </p:sp>
      <p:grpSp>
        <p:nvGrpSpPr>
          <p:cNvPr id="2" name="成组"/>
          <p:cNvGrpSpPr/>
          <p:nvPr/>
        </p:nvGrpSpPr>
        <p:grpSpPr>
          <a:xfrm>
            <a:off x="234910" y="951749"/>
            <a:ext cx="6491153" cy="5076432"/>
            <a:chOff x="0" y="-400847"/>
            <a:chExt cx="15118535" cy="11823511"/>
          </a:xfrm>
        </p:grpSpPr>
        <p:pic>
          <p:nvPicPr>
            <p:cNvPr id="3" name="截屏2023-09-26 下午3.11.53.png" descr="截屏2023-09-26 下午3.11.53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351053"/>
              <a:ext cx="15118535" cy="1710875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" name="C11T3"/>
            <p:cNvSpPr txBox="1"/>
            <p:nvPr/>
          </p:nvSpPr>
          <p:spPr>
            <a:xfrm>
              <a:off x="103102" y="-400847"/>
              <a:ext cx="3106314" cy="1385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>
                  <a:latin typeface="微软雅黑" panose="020B0503020204020204" pitchFamily="34" charset="-122"/>
                  <a:ea typeface="微软雅黑" panose="020B0503020204020204" pitchFamily="34" charset="-122"/>
                </a:rPr>
                <a:t>C11T3</a:t>
              </a: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截屏2023-09-26 下午3.12.00.png" descr="截屏2023-09-26 下午3.12.00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94915" y="2077420"/>
              <a:ext cx="11826106" cy="768117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" name="截屏2023-09-26 下午3.12.00.png" descr="截屏2023-09-26 下午3.12.00.png"/>
            <p:cNvPicPr>
              <a:picLocks noChangeAspect="1"/>
            </p:cNvPicPr>
            <p:nvPr/>
          </p:nvPicPr>
          <p:blipFill>
            <a:blip r:embed="rId2"/>
            <a:srcRect l="66057" t="38942" r="3096" b="31074"/>
            <a:stretch>
              <a:fillRect/>
            </a:stretch>
          </p:blipFill>
          <p:spPr>
            <a:xfrm>
              <a:off x="1540474" y="9369336"/>
              <a:ext cx="3252399" cy="205332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" name="矩形"/>
            <p:cNvSpPr/>
            <p:nvPr/>
          </p:nvSpPr>
          <p:spPr>
            <a:xfrm>
              <a:off x="8005757" y="4660314"/>
              <a:ext cx="3729932" cy="34548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椭圆 11"/>
          <p:cNvSpPr/>
          <p:nvPr/>
        </p:nvSpPr>
        <p:spPr>
          <a:xfrm rot="21102114">
            <a:off x="775477" y="3269492"/>
            <a:ext cx="2988915" cy="6677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句型三：时间 + saw/ experienced/ witnessed a + 形容词 + 趋势名词"/>
          <p:cNvSpPr txBox="1"/>
          <p:nvPr/>
        </p:nvSpPr>
        <p:spPr>
          <a:xfrm>
            <a:off x="5396230" y="2081530"/>
            <a:ext cx="6490970" cy="1024890"/>
          </a:xfrm>
          <a:prstGeom prst="rect">
            <a:avLst/>
          </a:prstGeom>
          <a:gradFill>
            <a:gsLst>
              <a:gs pos="0">
                <a:schemeClr val="accent1">
                  <a:lumOff val="16847"/>
                </a:schemeClr>
              </a:gs>
              <a:gs pos="100000">
                <a:schemeClr val="accent1">
                  <a:lumOff val="-13564"/>
                </a:schemeClr>
              </a:gs>
            </a:gsLst>
            <a:lin ang="5400000"/>
          </a:gradFill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defTabSz="1130300">
              <a:lnSpc>
                <a:spcPct val="100000"/>
              </a:lnSpc>
              <a:defRPr sz="3500">
                <a:solidFill>
                  <a:srgbClr val="FFFFFF"/>
                </a:solidFill>
                <a:latin typeface="Avenir Next Regular" panose="020B0803020202020204"/>
                <a:ea typeface="Avenir Next Regular" panose="020B0803020202020204"/>
                <a:cs typeface="Avenir Next Regular" panose="020B0803020202020204"/>
                <a:sym typeface="Avenir Next Regular" panose="020B0803020202020204"/>
              </a:defRPr>
            </a:pPr>
            <a:r>
              <a:rPr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句型三：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（名词短语）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s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ee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experience/ witness a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/an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幅度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形容词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趋势名词</a:t>
            </a:r>
            <a:r>
              <a:rPr lang="en-US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 +</a:t>
            </a:r>
            <a:r>
              <a:rPr lang="zh-CN" altLang="en-US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数值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in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描述对象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见证：witness = see = experience"/>
          <p:cNvSpPr txBox="1"/>
          <p:nvPr/>
        </p:nvSpPr>
        <p:spPr>
          <a:xfrm>
            <a:off x="5820484" y="3262398"/>
            <a:ext cx="5878759" cy="411034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457200">
              <a:lnSpc>
                <a:spcPct val="100000"/>
              </a:lnSpc>
              <a:defRPr sz="3800" b="1"/>
            </a:pP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见证：witness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see = experience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457200">
              <a:lnSpc>
                <a:spcPct val="100000"/>
              </a:lnSpc>
              <a:defRPr sz="1800" b="1"/>
            </a:pP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e.g. The period between 1967 and 1977 witnessed a significant increase from just about 4 metric tonnes to around 8 metic tonnes in the average CO2 emissions per person in Italy."/>
          <p:cNvSpPr txBox="1"/>
          <p:nvPr/>
        </p:nvSpPr>
        <p:spPr>
          <a:xfrm>
            <a:off x="5388596" y="3583986"/>
            <a:ext cx="6477259" cy="1948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just">
              <a:defRPr sz="4100" i="1"/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 The period between 1967 and 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2007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witnessed a significant increase from just about 4 metric 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tonnes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to around 8 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met</a:t>
            </a:r>
            <a:r>
              <a:rPr lang="en-US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tonnes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 </a:t>
            </a:r>
            <a:r>
              <a:rPr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average CO2 emissions per person in Italy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dvAuto="0"/>
      <p:bldP spid="9" grpId="0" bldLvl="0" animBg="1"/>
      <p:bldP spid="9" grpId="1" animBg="1"/>
      <p:bldP spid="10" grpId="0"/>
      <p:bldP spid="10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0" y="-38596"/>
            <a:ext cx="10515600" cy="1325563"/>
          </a:xfrm>
        </p:spPr>
        <p:txBody>
          <a:bodyPr/>
          <a:lstStyle/>
          <a:p>
            <a:r>
              <a:rPr lang="zh-CN" altLang="en-US" dirty="0"/>
              <a:t>动态图写作基础句型</a:t>
            </a:r>
            <a:endParaRPr lang="zh-CN" altLang="en-US" dirty="0"/>
          </a:p>
        </p:txBody>
      </p:sp>
      <p:grpSp>
        <p:nvGrpSpPr>
          <p:cNvPr id="2" name="成组"/>
          <p:cNvGrpSpPr/>
          <p:nvPr/>
        </p:nvGrpSpPr>
        <p:grpSpPr>
          <a:xfrm>
            <a:off x="234910" y="951749"/>
            <a:ext cx="6491153" cy="5076432"/>
            <a:chOff x="0" y="-400847"/>
            <a:chExt cx="15118535" cy="11823511"/>
          </a:xfrm>
        </p:grpSpPr>
        <p:pic>
          <p:nvPicPr>
            <p:cNvPr id="3" name="截屏2023-09-26 下午3.11.53.png" descr="截屏2023-09-26 下午3.11.53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351053"/>
              <a:ext cx="15118535" cy="1710875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" name="C11T3"/>
            <p:cNvSpPr txBox="1"/>
            <p:nvPr/>
          </p:nvSpPr>
          <p:spPr>
            <a:xfrm>
              <a:off x="103102" y="-400847"/>
              <a:ext cx="3106314" cy="1385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>
                  <a:latin typeface="微软雅黑" panose="020B0503020204020204" pitchFamily="34" charset="-122"/>
                  <a:ea typeface="微软雅黑" panose="020B0503020204020204" pitchFamily="34" charset="-122"/>
                </a:rPr>
                <a:t>C11T3</a:t>
              </a: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截屏2023-09-26 下午3.12.00.png" descr="截屏2023-09-26 下午3.12.00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94915" y="2077420"/>
              <a:ext cx="11826106" cy="768117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" name="截屏2023-09-26 下午3.12.00.png" descr="截屏2023-09-26 下午3.12.00.png"/>
            <p:cNvPicPr>
              <a:picLocks noChangeAspect="1"/>
            </p:cNvPicPr>
            <p:nvPr/>
          </p:nvPicPr>
          <p:blipFill>
            <a:blip r:embed="rId2"/>
            <a:srcRect l="66057" t="38942" r="3096" b="31074"/>
            <a:stretch>
              <a:fillRect/>
            </a:stretch>
          </p:blipFill>
          <p:spPr>
            <a:xfrm>
              <a:off x="1540474" y="9369336"/>
              <a:ext cx="3252399" cy="205332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" name="矩形"/>
            <p:cNvSpPr/>
            <p:nvPr/>
          </p:nvSpPr>
          <p:spPr>
            <a:xfrm>
              <a:off x="8005757" y="4660314"/>
              <a:ext cx="3729932" cy="34548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椭圆 11"/>
          <p:cNvSpPr/>
          <p:nvPr/>
        </p:nvSpPr>
        <p:spPr>
          <a:xfrm rot="21102114">
            <a:off x="775477" y="3269492"/>
            <a:ext cx="2988915" cy="6677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句型四：A/An + 形容词 + 变化趋势名词 + took place/ occurred + in 地点"/>
          <p:cNvSpPr txBox="1"/>
          <p:nvPr/>
        </p:nvSpPr>
        <p:spPr>
          <a:xfrm>
            <a:off x="5859756" y="2110064"/>
            <a:ext cx="6013647" cy="716915"/>
          </a:xfrm>
          <a:prstGeom prst="rect">
            <a:avLst/>
          </a:prstGeom>
          <a:gradFill>
            <a:gsLst>
              <a:gs pos="0">
                <a:schemeClr val="accent1">
                  <a:lumOff val="16847"/>
                </a:schemeClr>
              </a:gs>
              <a:gs pos="100000">
                <a:schemeClr val="accent1">
                  <a:lumOff val="-13564"/>
                </a:schemeClr>
              </a:gs>
            </a:gsLst>
            <a:lin ang="5400000"/>
          </a:gradFill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defTabSz="1130300">
              <a:lnSpc>
                <a:spcPct val="100000"/>
              </a:lnSpc>
              <a:defRPr sz="3500" b="1">
                <a:solidFill>
                  <a:srgbClr val="FFFFFF"/>
                </a:solidFill>
                <a:latin typeface="Avenir Next Regular" panose="020B0803020202020204"/>
                <a:ea typeface="Avenir Next Regular" panose="020B0803020202020204"/>
                <a:cs typeface="Avenir Next Regular" panose="020B0803020202020204"/>
                <a:sym typeface="Avenir Next Regular" panose="020B0803020202020204"/>
              </a:defRPr>
            </a:lvl1pPr>
          </a:lstStyle>
          <a:p>
            <a:pPr>
              <a:defRPr b="0"/>
            </a:pPr>
            <a:r>
              <a:rPr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句型四：A</a:t>
            </a:r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/An + </a:t>
            </a:r>
            <a:r>
              <a:rPr 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幅度</a:t>
            </a:r>
            <a:r>
              <a:rPr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形容词</a:t>
            </a:r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变化趋势名词</a:t>
            </a:r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t</a:t>
            </a: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ake</a:t>
            </a:r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place/ occur + in </a:t>
            </a:r>
            <a:r>
              <a:rPr 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描述对象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e.g. A significant increase by around 4 metric tonnes in the average CO2 emissions per person took place in Italy."/>
          <p:cNvSpPr txBox="1"/>
          <p:nvPr/>
        </p:nvSpPr>
        <p:spPr>
          <a:xfrm>
            <a:off x="5865495" y="3244850"/>
            <a:ext cx="5852795" cy="22009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noAutofit/>
          </a:bodyPr>
          <a:lstStyle/>
          <a:p>
            <a:pPr algn="just">
              <a:defRPr sz="4100" i="1"/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 A significant increase by around 4 metric 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tonnes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took place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/occurred 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 </a:t>
            </a:r>
            <a:r>
              <a:rPr sz="2400" u="sng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average CO2 emissions per person </a:t>
            </a:r>
            <a:r>
              <a:rPr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Italy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between 1967 and 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2007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dvAuto="0"/>
      <p:bldP spid="13" grpId="0" animBg="1"/>
      <p:bldP spid="13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74203" y="-29068"/>
            <a:ext cx="10515600" cy="1325563"/>
          </a:xfrm>
        </p:spPr>
        <p:txBody>
          <a:bodyPr/>
          <a:lstStyle/>
          <a:p>
            <a:r>
              <a:rPr lang="zh-CN" altLang="en-US" dirty="0"/>
              <a:t>动态图写作基础句型练习：</a:t>
            </a:r>
            <a:endParaRPr lang="zh-CN" altLang="en-US" dirty="0"/>
          </a:p>
        </p:txBody>
      </p:sp>
      <p:grpSp>
        <p:nvGrpSpPr>
          <p:cNvPr id="2" name="成组"/>
          <p:cNvGrpSpPr/>
          <p:nvPr/>
        </p:nvGrpSpPr>
        <p:grpSpPr>
          <a:xfrm>
            <a:off x="270769" y="1131043"/>
            <a:ext cx="6491153" cy="5076432"/>
            <a:chOff x="0" y="-400847"/>
            <a:chExt cx="15118535" cy="11823511"/>
          </a:xfrm>
        </p:grpSpPr>
        <p:pic>
          <p:nvPicPr>
            <p:cNvPr id="3" name="截屏2023-09-26 下午3.11.53.png" descr="截屏2023-09-26 下午3.11.53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351053"/>
              <a:ext cx="15118535" cy="1710875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" name="C11T3"/>
            <p:cNvSpPr txBox="1"/>
            <p:nvPr/>
          </p:nvSpPr>
          <p:spPr>
            <a:xfrm>
              <a:off x="103102" y="-400847"/>
              <a:ext cx="3106314" cy="1385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>
                  <a:latin typeface="微软雅黑" panose="020B0503020204020204" pitchFamily="34" charset="-122"/>
                  <a:ea typeface="微软雅黑" panose="020B0503020204020204" pitchFamily="34" charset="-122"/>
                </a:rPr>
                <a:t>C11T3</a:t>
              </a: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截屏2023-09-26 下午3.12.00.png" descr="截屏2023-09-26 下午3.12.00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94915" y="2077420"/>
              <a:ext cx="11826106" cy="768117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" name="截屏2023-09-26 下午3.12.00.png" descr="截屏2023-09-26 下午3.12.00.png"/>
            <p:cNvPicPr>
              <a:picLocks noChangeAspect="1"/>
            </p:cNvPicPr>
            <p:nvPr/>
          </p:nvPicPr>
          <p:blipFill>
            <a:blip r:embed="rId2"/>
            <a:srcRect l="66057" t="38942" r="3096" b="31074"/>
            <a:stretch>
              <a:fillRect/>
            </a:stretch>
          </p:blipFill>
          <p:spPr>
            <a:xfrm>
              <a:off x="1540474" y="9369336"/>
              <a:ext cx="3252399" cy="205332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" name="矩形"/>
            <p:cNvSpPr/>
            <p:nvPr/>
          </p:nvSpPr>
          <p:spPr>
            <a:xfrm>
              <a:off x="8005757" y="4660314"/>
              <a:ext cx="3729932" cy="34548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 rot="536831">
            <a:off x="851564" y="2780600"/>
            <a:ext cx="2751826" cy="4634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28329" y="1432418"/>
            <a:ext cx="408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Exercise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请描写图中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UK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的人均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CO2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排放趋势。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28329" y="2226883"/>
            <a:ext cx="4269935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动态图写作衔接手段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79442" y="1506255"/>
            <a:ext cx="5853015" cy="4606624"/>
            <a:chOff x="579442" y="1594288"/>
            <a:chExt cx="15118536" cy="11899063"/>
          </a:xfrm>
        </p:grpSpPr>
        <p:grpSp>
          <p:nvGrpSpPr>
            <p:cNvPr id="2" name="成组"/>
            <p:cNvGrpSpPr/>
            <p:nvPr/>
          </p:nvGrpSpPr>
          <p:grpSpPr>
            <a:xfrm>
              <a:off x="579442" y="1594288"/>
              <a:ext cx="15118536" cy="11899063"/>
              <a:chOff x="0" y="-476397"/>
              <a:chExt cx="15118535" cy="11899061"/>
            </a:xfrm>
          </p:grpSpPr>
          <p:pic>
            <p:nvPicPr>
              <p:cNvPr id="3" name="截屏2023-09-26 下午3.11.53.png" descr="截屏2023-09-26 下午3.11.53.png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0" y="351053"/>
                <a:ext cx="15118535" cy="1710875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4" name="C11T3"/>
              <p:cNvSpPr txBox="1"/>
              <p:nvPr/>
            </p:nvSpPr>
            <p:spPr>
              <a:xfrm>
                <a:off x="103102" y="-476397"/>
                <a:ext cx="3444987" cy="1536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200"/>
                </a:lvl1pPr>
              </a:lstStyle>
              <a:p>
                <a:r>
                  <a:rPr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C11T3</a:t>
                </a: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6" name="截屏2023-09-26 下午3.12.00.png" descr="截屏2023-09-26 下午3.12.00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94915" y="2077420"/>
                <a:ext cx="11826106" cy="7681171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7" name="截屏2023-09-26 下午3.12.00.png" descr="截屏2023-09-26 下午3.12.00.png"/>
              <p:cNvPicPr>
                <a:picLocks noChangeAspect="1"/>
              </p:cNvPicPr>
              <p:nvPr/>
            </p:nvPicPr>
            <p:blipFill>
              <a:blip r:embed="rId2"/>
              <a:srcRect l="66057" t="38942" r="3096" b="31074"/>
              <a:stretch>
                <a:fillRect/>
              </a:stretch>
            </p:blipFill>
            <p:spPr>
              <a:xfrm>
                <a:off x="1540474" y="9369336"/>
                <a:ext cx="3252399" cy="2053328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8" name="矩形"/>
              <p:cNvSpPr/>
              <p:nvPr/>
            </p:nvSpPr>
            <p:spPr>
              <a:xfrm>
                <a:off x="8005757" y="4660314"/>
                <a:ext cx="3729932" cy="345489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1130300">
                  <a:lnSpc>
                    <a:spcPct val="100000"/>
                  </a:lnSpc>
                  <a:defRPr sz="3200">
                    <a:solidFill>
                      <a:srgbClr val="FFFFFF"/>
                    </a:solidFill>
                    <a:latin typeface="Avenir Next Regular" panose="020B0803020202020204"/>
                    <a:ea typeface="Avenir Next Regular" panose="020B0803020202020204"/>
                    <a:cs typeface="Avenir Next Regular" panose="020B0803020202020204"/>
                    <a:sym typeface="Avenir Next Regular" panose="020B0803020202020204"/>
                  </a:defRPr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圆角矩形"/>
            <p:cNvSpPr/>
            <p:nvPr/>
          </p:nvSpPr>
          <p:spPr>
            <a:xfrm>
              <a:off x="1893525" y="7796442"/>
              <a:ext cx="1782577" cy="1278576"/>
            </a:xfrm>
            <a:prstGeom prst="roundRect">
              <a:avLst>
                <a:gd name="adj" fmla="val 14899"/>
              </a:avLst>
            </a:prstGeom>
            <a:ln w="63500">
              <a:solidFill>
                <a:srgbClr val="FF2600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连接方式一：…"/>
          <p:cNvSpPr txBox="1"/>
          <p:nvPr/>
        </p:nvSpPr>
        <p:spPr>
          <a:xfrm>
            <a:off x="6432457" y="1822097"/>
            <a:ext cx="5516575" cy="1333698"/>
          </a:xfrm>
          <a:prstGeom prst="rect">
            <a:avLst/>
          </a:prstGeom>
          <a:gradFill>
            <a:gsLst>
              <a:gs pos="0">
                <a:schemeClr val="accent5">
                  <a:hueOff val="-152896"/>
                  <a:lumOff val="12368"/>
                </a:schemeClr>
              </a:gs>
              <a:gs pos="100000">
                <a:srgbClr val="ED824A"/>
              </a:gs>
            </a:gsLst>
            <a:lin ang="5400000"/>
          </a:gradFill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1130300">
              <a:lnSpc>
                <a:spcPct val="100000"/>
              </a:lnSpc>
              <a:defRPr sz="3500">
                <a:solidFill>
                  <a:srgbClr val="FFFFFF"/>
                </a:solidFill>
                <a:latin typeface="Avenir Next Regular" panose="020B0803020202020204"/>
                <a:ea typeface="Avenir Next Regular" panose="020B0803020202020204"/>
                <a:cs typeface="Avenir Next Regular" panose="020B0803020202020204"/>
                <a:sym typeface="Avenir Next Regular" panose="020B0803020202020204"/>
              </a:defRPr>
            </a:pPr>
            <a:r>
              <a:rPr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连接方式一</a:t>
            </a:r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130300">
              <a:lnSpc>
                <a:spcPct val="100000"/>
              </a:lnSpc>
              <a:defRPr sz="3500">
                <a:solidFill>
                  <a:srgbClr val="FFFFFF"/>
                </a:solidFill>
                <a:latin typeface="Avenir Next Regular" panose="020B0803020202020204"/>
                <a:ea typeface="Avenir Next Regular" panose="020B0803020202020204"/>
                <a:cs typeface="Avenir Next Regular" panose="020B0803020202020204"/>
                <a:sym typeface="Avenir Next Regular" panose="020B0803020202020204"/>
              </a:defRPr>
            </a:pP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现在分词作状语：starting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at, beginning from，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130300">
              <a:lnSpc>
                <a:spcPct val="100000"/>
              </a:lnSpc>
              <a:defRPr sz="3500">
                <a:solidFill>
                  <a:srgbClr val="FFFFFF"/>
                </a:solidFill>
                <a:latin typeface="Avenir Next Regular" panose="020B0803020202020204"/>
                <a:ea typeface="Avenir Next Regular" panose="020B0803020202020204"/>
                <a:cs typeface="Avenir Next Regular" panose="020B0803020202020204"/>
                <a:sym typeface="Avenir Next Regular" panose="020B0803020202020204"/>
              </a:defRPr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通常可以在描述数据的开头时使用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e.g.Starting at around 4 metric tonnes, The average CO2 emissions per person in Italy showed an upward trend by about 2 metric tonnes between 1967 to 1977."/>
          <p:cNvSpPr txBox="1"/>
          <p:nvPr/>
        </p:nvSpPr>
        <p:spPr>
          <a:xfrm>
            <a:off x="6432550" y="3494088"/>
            <a:ext cx="5611495" cy="1332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just">
              <a:defRPr sz="4400" i="1"/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e.g.</a:t>
            </a:r>
            <a:r>
              <a:rPr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Starting at</a:t>
            </a:r>
            <a:r>
              <a:rPr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around 4</a:t>
            </a:r>
            <a:r>
              <a:rPr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metric tonnes, 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he average CO2 emissions per person in Italy showed an upward trend by about 2 metric tonnes between 1967 to 1977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主句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趋势句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dvAuto="0"/>
      <p:bldP spid="12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1479" y="1027906"/>
            <a:ext cx="6100997" cy="3184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题干构成</a:t>
            </a:r>
            <a:endParaRPr lang="en-US" altLang="zh-CN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文字描述</a:t>
            </a:r>
            <a:endParaRPr lang="en-US" altLang="zh-CN" sz="240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答题要求</a:t>
            </a:r>
            <a:endParaRPr lang="en-US" altLang="zh-CN" sz="2400" dirty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图表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 t="11318" r="24807" b="9931"/>
          <a:stretch>
            <a:fillRect/>
          </a:stretch>
        </p:blipFill>
        <p:spPr>
          <a:xfrm>
            <a:off x="4502680" y="1027906"/>
            <a:ext cx="6528391" cy="5400786"/>
          </a:xfrm>
          <a:prstGeom prst="rect">
            <a:avLst/>
          </a:prstGeom>
        </p:spPr>
      </p:pic>
      <p:sp>
        <p:nvSpPr>
          <p:cNvPr id="9" name="标题 4"/>
          <p:cNvSpPr txBox="1"/>
          <p:nvPr/>
        </p:nvSpPr>
        <p:spPr>
          <a:xfrm>
            <a:off x="151150" y="-93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Task1</a:t>
            </a:r>
            <a:r>
              <a:rPr lang="zh-CN" altLang="en-US" dirty="0"/>
              <a:t>小作文简介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502680" y="1027906"/>
            <a:ext cx="6528391" cy="695963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H="1">
            <a:off x="2824480" y="1564640"/>
            <a:ext cx="1473200" cy="8636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动态图写作衔接手段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93730" y="1506255"/>
            <a:ext cx="5853015" cy="4606624"/>
            <a:chOff x="579442" y="1594288"/>
            <a:chExt cx="15118536" cy="11899063"/>
          </a:xfrm>
        </p:grpSpPr>
        <p:grpSp>
          <p:nvGrpSpPr>
            <p:cNvPr id="2" name="成组"/>
            <p:cNvGrpSpPr/>
            <p:nvPr/>
          </p:nvGrpSpPr>
          <p:grpSpPr>
            <a:xfrm>
              <a:off x="579442" y="1594288"/>
              <a:ext cx="15118536" cy="11899063"/>
              <a:chOff x="0" y="-476397"/>
              <a:chExt cx="15118535" cy="11899061"/>
            </a:xfrm>
          </p:grpSpPr>
          <p:pic>
            <p:nvPicPr>
              <p:cNvPr id="3" name="截屏2023-09-26 下午3.11.53.png" descr="截屏2023-09-26 下午3.11.53.png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0" y="351053"/>
                <a:ext cx="15118535" cy="1710875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4" name="C11T3"/>
              <p:cNvSpPr txBox="1"/>
              <p:nvPr/>
            </p:nvSpPr>
            <p:spPr>
              <a:xfrm>
                <a:off x="103102" y="-476397"/>
                <a:ext cx="3444987" cy="1536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200"/>
                </a:lvl1pPr>
              </a:lstStyle>
              <a:p>
                <a:r>
                  <a:rPr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C11T3</a:t>
                </a: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6" name="截屏2023-09-26 下午3.12.00.png" descr="截屏2023-09-26 下午3.12.00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94915" y="2077420"/>
                <a:ext cx="11826106" cy="7681171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7" name="截屏2023-09-26 下午3.12.00.png" descr="截屏2023-09-26 下午3.12.00.png"/>
              <p:cNvPicPr>
                <a:picLocks noChangeAspect="1"/>
              </p:cNvPicPr>
              <p:nvPr/>
            </p:nvPicPr>
            <p:blipFill>
              <a:blip r:embed="rId2"/>
              <a:srcRect l="66057" t="38942" r="3096" b="31074"/>
              <a:stretch>
                <a:fillRect/>
              </a:stretch>
            </p:blipFill>
            <p:spPr>
              <a:xfrm>
                <a:off x="1540474" y="9369336"/>
                <a:ext cx="3252399" cy="2053328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8" name="矩形"/>
              <p:cNvSpPr/>
              <p:nvPr/>
            </p:nvSpPr>
            <p:spPr>
              <a:xfrm>
                <a:off x="8005757" y="4660314"/>
                <a:ext cx="3729932" cy="345489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1130300">
                  <a:lnSpc>
                    <a:spcPct val="100000"/>
                  </a:lnSpc>
                  <a:defRPr sz="3200">
                    <a:solidFill>
                      <a:srgbClr val="FFFFFF"/>
                    </a:solidFill>
                    <a:latin typeface="Avenir Next Regular" panose="020B0803020202020204"/>
                    <a:ea typeface="Avenir Next Regular" panose="020B0803020202020204"/>
                    <a:cs typeface="Avenir Next Regular" panose="020B0803020202020204"/>
                    <a:sym typeface="Avenir Next Regular" panose="020B0803020202020204"/>
                  </a:defRPr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圆角矩形"/>
            <p:cNvSpPr/>
            <p:nvPr/>
          </p:nvSpPr>
          <p:spPr>
            <a:xfrm>
              <a:off x="2105314" y="5847090"/>
              <a:ext cx="2913286" cy="2128345"/>
            </a:xfrm>
            <a:prstGeom prst="roundRect">
              <a:avLst>
                <a:gd name="adj" fmla="val 8951"/>
              </a:avLst>
            </a:prstGeom>
            <a:ln w="63500">
              <a:solidFill>
                <a:srgbClr val="FF2600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连接方式二：…"/>
          <p:cNvSpPr txBox="1"/>
          <p:nvPr/>
        </p:nvSpPr>
        <p:spPr>
          <a:xfrm>
            <a:off x="6938353" y="1673223"/>
            <a:ext cx="4659918" cy="1024890"/>
          </a:xfrm>
          <a:prstGeom prst="rect">
            <a:avLst/>
          </a:prstGeom>
          <a:gradFill>
            <a:gsLst>
              <a:gs pos="0">
                <a:schemeClr val="accent5">
                  <a:hueOff val="-152896"/>
                  <a:lumOff val="12368"/>
                </a:schemeClr>
              </a:gs>
              <a:gs pos="100000">
                <a:srgbClr val="ED824A"/>
              </a:gs>
            </a:gsLst>
            <a:lin ang="5400000"/>
          </a:gradFill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>
              <a:defRPr lang="zh-CN"/>
            </a:defPPr>
            <a:lvl1pPr defTabSz="1130300">
              <a:lnSpc>
                <a:spcPct val="100000"/>
              </a:lnSpc>
              <a:defRPr sz="2000" b="1">
                <a:solidFill>
                  <a:srgbClr val="FFFFFF"/>
                </a:solidFill>
                <a:latin typeface="Avenir Next Regular" panose="020B0803020202020204"/>
                <a:ea typeface="Avenir Next Regular" panose="020B0803020202020204"/>
                <a:cs typeface="Avenir Next Regular" panose="020B0803020202020204"/>
              </a:defRPr>
            </a:lvl1pPr>
          </a:lstStyle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连接方式二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表示时间的连词：before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after，后面接完整句子或者</a:t>
            </a:r>
            <a:r>
              <a:rPr 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现在分词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(v-ing)</a:t>
            </a:r>
            <a:endPara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e.g. The average CO2 emissions per person in Sweden increased steadily from 1967 to 1977 before it drop dramatically to around 7 metric tonnes in 1987（+完整句子）."/>
          <p:cNvSpPr txBox="1"/>
          <p:nvPr/>
        </p:nvSpPr>
        <p:spPr>
          <a:xfrm>
            <a:off x="5762838" y="2964152"/>
            <a:ext cx="5853015" cy="1332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just">
              <a:defRPr sz="4400" i="1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 The average CO2 emissions per person in Sweden increased steadily from 1967 to 1977 </a:t>
            </a:r>
            <a:r>
              <a:rPr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before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（+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完整句子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drop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ped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dramatically to around 7 metric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tonnes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 1987.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e.g. The average CO2 emissions per person in Sweden increased steadily from 1967 to 1977 before dropping dramatically to around 7 metric tonnes in 1987（+动词进行时）."/>
          <p:cNvSpPr txBox="1"/>
          <p:nvPr/>
        </p:nvSpPr>
        <p:spPr>
          <a:xfrm>
            <a:off x="5762838" y="4574851"/>
            <a:ext cx="5853015" cy="1332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just">
              <a:defRPr sz="4400" i="1"/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e.g. The average CO2 emissions per person in Sweden increased steadily from 1967 to 1977 </a:t>
            </a:r>
            <a:r>
              <a:rPr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before</a:t>
            </a: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（+</a:t>
            </a:r>
            <a:r>
              <a:rPr 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现在分词</a:t>
            </a: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dropping</a:t>
            </a: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 dramatically to around 7 metric tonnes in 1987.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 advAuto="0"/>
      <p:bldP spid="12" grpId="0" animBg="1" advAuto="0"/>
      <p:bldP spid="13" grpId="0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动态图写作衔接手段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93730" y="1506255"/>
            <a:ext cx="5853015" cy="4606624"/>
            <a:chOff x="579442" y="1594288"/>
            <a:chExt cx="15118536" cy="11899063"/>
          </a:xfrm>
        </p:grpSpPr>
        <p:grpSp>
          <p:nvGrpSpPr>
            <p:cNvPr id="2" name="成组"/>
            <p:cNvGrpSpPr/>
            <p:nvPr/>
          </p:nvGrpSpPr>
          <p:grpSpPr>
            <a:xfrm>
              <a:off x="579442" y="1594288"/>
              <a:ext cx="15118536" cy="11899063"/>
              <a:chOff x="0" y="-476397"/>
              <a:chExt cx="15118535" cy="11899061"/>
            </a:xfrm>
          </p:grpSpPr>
          <p:pic>
            <p:nvPicPr>
              <p:cNvPr id="3" name="截屏2023-09-26 下午3.11.53.png" descr="截屏2023-09-26 下午3.11.53.png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0" y="351053"/>
                <a:ext cx="15118535" cy="1710875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4" name="C11T3"/>
              <p:cNvSpPr txBox="1"/>
              <p:nvPr/>
            </p:nvSpPr>
            <p:spPr>
              <a:xfrm>
                <a:off x="103102" y="-476397"/>
                <a:ext cx="3444987" cy="1536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200"/>
                </a:lvl1pPr>
              </a:lstStyle>
              <a:p>
                <a:r>
                  <a:rPr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C11T3</a:t>
                </a: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6" name="截屏2023-09-26 下午3.12.00.png" descr="截屏2023-09-26 下午3.12.00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94915" y="2077420"/>
                <a:ext cx="11826106" cy="7681171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7" name="截屏2023-09-26 下午3.12.00.png" descr="截屏2023-09-26 下午3.12.00.png"/>
              <p:cNvPicPr>
                <a:picLocks noChangeAspect="1"/>
              </p:cNvPicPr>
              <p:nvPr/>
            </p:nvPicPr>
            <p:blipFill>
              <a:blip r:embed="rId2"/>
              <a:srcRect l="66057" t="38942" r="3096" b="31074"/>
              <a:stretch>
                <a:fillRect/>
              </a:stretch>
            </p:blipFill>
            <p:spPr>
              <a:xfrm>
                <a:off x="1540474" y="9369336"/>
                <a:ext cx="3252399" cy="2053328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8" name="矩形"/>
              <p:cNvSpPr/>
              <p:nvPr/>
            </p:nvSpPr>
            <p:spPr>
              <a:xfrm>
                <a:off x="8005757" y="4660314"/>
                <a:ext cx="3729932" cy="345489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1130300">
                  <a:lnSpc>
                    <a:spcPct val="100000"/>
                  </a:lnSpc>
                  <a:defRPr sz="3200">
                    <a:solidFill>
                      <a:srgbClr val="FFFFFF"/>
                    </a:solidFill>
                    <a:latin typeface="Avenir Next Regular" panose="020B0803020202020204"/>
                    <a:ea typeface="Avenir Next Regular" panose="020B0803020202020204"/>
                    <a:cs typeface="Avenir Next Regular" panose="020B0803020202020204"/>
                    <a:sym typeface="Avenir Next Regular" panose="020B0803020202020204"/>
                  </a:defRPr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圆角矩形"/>
            <p:cNvSpPr/>
            <p:nvPr/>
          </p:nvSpPr>
          <p:spPr>
            <a:xfrm>
              <a:off x="3462531" y="6022920"/>
              <a:ext cx="2025155" cy="2053328"/>
            </a:xfrm>
            <a:prstGeom prst="roundRect">
              <a:avLst>
                <a:gd name="adj" fmla="val 8951"/>
              </a:avLst>
            </a:prstGeom>
            <a:ln w="63500">
              <a:solidFill>
                <a:srgbClr val="FF2600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表连接方式三： 表示并列或转折的连词：but, however, and, in addition"/>
          <p:cNvSpPr txBox="1"/>
          <p:nvPr/>
        </p:nvSpPr>
        <p:spPr>
          <a:xfrm>
            <a:off x="6495793" y="2314598"/>
            <a:ext cx="5525222" cy="716915"/>
          </a:xfrm>
          <a:prstGeom prst="rect">
            <a:avLst/>
          </a:prstGeom>
          <a:gradFill>
            <a:gsLst>
              <a:gs pos="0">
                <a:schemeClr val="accent5">
                  <a:hueOff val="-152896"/>
                  <a:lumOff val="12368"/>
                </a:schemeClr>
              </a:gs>
              <a:gs pos="100000">
                <a:srgbClr val="ED824A"/>
              </a:gs>
            </a:gsLst>
            <a:lin ang="5400000"/>
          </a:gradFill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 defTabSz="1130300">
              <a:lnSpc>
                <a:spcPct val="100000"/>
              </a:lnSpc>
              <a:defRPr sz="3500" b="1">
                <a:solidFill>
                  <a:srgbClr val="FFFFFF"/>
                </a:solidFill>
                <a:latin typeface="Avenir Next Regular" panose="020B0803020202020204"/>
                <a:ea typeface="Avenir Next Regular" panose="020B0803020202020204"/>
                <a:cs typeface="Avenir Next Regular" panose="020B0803020202020204"/>
                <a:sym typeface="Avenir Next Regular" panose="020B0803020202020204"/>
              </a:defRPr>
            </a:lvl1pPr>
          </a:lstStyle>
          <a:p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表连接方式三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表示并列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then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或转折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的连词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e.g. However, the period from 1977 to 1987 witnessed a considerable drop in the average CO2 emissions per person in Sweden from just above 10 metric tonnes to around 7 metric tonnes, and then a steady fall took place between 1987 to 2007."/>
          <p:cNvSpPr txBox="1"/>
          <p:nvPr/>
        </p:nvSpPr>
        <p:spPr>
          <a:xfrm>
            <a:off x="6495793" y="3038587"/>
            <a:ext cx="5304626" cy="22555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just">
              <a:defRPr sz="4400" i="1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 period from 1977 to 1987 witnessed a considerable drop in the average CO2 emissions per person in Sweden from just above 10 metric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tonnes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to around 7 metric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tonnes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趋势句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 </a:t>
            </a:r>
            <a:r>
              <a:rPr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then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a steady fall took place between 1987 to 2007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趋势句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 advAuto="0"/>
      <p:bldP spid="15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动态图写作衔接手段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93730" y="1506255"/>
            <a:ext cx="5853015" cy="4606624"/>
            <a:chOff x="579442" y="1594288"/>
            <a:chExt cx="15118536" cy="11899063"/>
          </a:xfrm>
        </p:grpSpPr>
        <p:grpSp>
          <p:nvGrpSpPr>
            <p:cNvPr id="2" name="成组"/>
            <p:cNvGrpSpPr/>
            <p:nvPr/>
          </p:nvGrpSpPr>
          <p:grpSpPr>
            <a:xfrm>
              <a:off x="579442" y="1594288"/>
              <a:ext cx="15118536" cy="11899063"/>
              <a:chOff x="0" y="-476397"/>
              <a:chExt cx="15118535" cy="11899061"/>
            </a:xfrm>
          </p:grpSpPr>
          <p:pic>
            <p:nvPicPr>
              <p:cNvPr id="3" name="截屏2023-09-26 下午3.11.53.png" descr="截屏2023-09-26 下午3.11.53.png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0" y="351053"/>
                <a:ext cx="15118535" cy="1710875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4" name="C11T3"/>
              <p:cNvSpPr txBox="1"/>
              <p:nvPr/>
            </p:nvSpPr>
            <p:spPr>
              <a:xfrm>
                <a:off x="103102" y="-476397"/>
                <a:ext cx="3444987" cy="1536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200"/>
                </a:lvl1pPr>
              </a:lstStyle>
              <a:p>
                <a:r>
                  <a:rPr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C11T3</a:t>
                </a: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6" name="截屏2023-09-26 下午3.12.00.png" descr="截屏2023-09-26 下午3.12.00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94915" y="2077420"/>
                <a:ext cx="11826106" cy="7681171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7" name="截屏2023-09-26 下午3.12.00.png" descr="截屏2023-09-26 下午3.12.00.png"/>
              <p:cNvPicPr>
                <a:picLocks noChangeAspect="1"/>
              </p:cNvPicPr>
              <p:nvPr/>
            </p:nvPicPr>
            <p:blipFill>
              <a:blip r:embed="rId2"/>
              <a:srcRect l="66057" t="38942" r="3096" b="31074"/>
              <a:stretch>
                <a:fillRect/>
              </a:stretch>
            </p:blipFill>
            <p:spPr>
              <a:xfrm>
                <a:off x="1540474" y="9369336"/>
                <a:ext cx="3252399" cy="2053328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8" name="矩形"/>
              <p:cNvSpPr/>
              <p:nvPr/>
            </p:nvSpPr>
            <p:spPr>
              <a:xfrm>
                <a:off x="8005757" y="4660314"/>
                <a:ext cx="3729932" cy="345489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1130300">
                  <a:lnSpc>
                    <a:spcPct val="100000"/>
                  </a:lnSpc>
                  <a:defRPr sz="3200">
                    <a:solidFill>
                      <a:srgbClr val="FFFFFF"/>
                    </a:solidFill>
                    <a:latin typeface="Avenir Next Regular" panose="020B0803020202020204"/>
                    <a:ea typeface="Avenir Next Regular" panose="020B0803020202020204"/>
                    <a:cs typeface="Avenir Next Regular" panose="020B0803020202020204"/>
                    <a:sym typeface="Avenir Next Regular" panose="020B0803020202020204"/>
                  </a:defRPr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圆角矩形"/>
            <p:cNvSpPr/>
            <p:nvPr/>
          </p:nvSpPr>
          <p:spPr>
            <a:xfrm>
              <a:off x="4350467" y="6800640"/>
              <a:ext cx="1420800" cy="1279929"/>
            </a:xfrm>
            <a:prstGeom prst="roundRect">
              <a:avLst>
                <a:gd name="adj" fmla="val 8951"/>
              </a:avLst>
            </a:prstGeom>
            <a:ln w="63500">
              <a:solidFill>
                <a:srgbClr val="FF2600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连接方式四：过去分词作状语：followed by（紧接着…），+ 名词性的短语"/>
          <p:cNvSpPr txBox="1"/>
          <p:nvPr/>
        </p:nvSpPr>
        <p:spPr>
          <a:xfrm>
            <a:off x="6651301" y="1563424"/>
            <a:ext cx="4946970" cy="1024890"/>
          </a:xfrm>
          <a:prstGeom prst="rect">
            <a:avLst/>
          </a:prstGeom>
          <a:gradFill>
            <a:gsLst>
              <a:gs pos="0">
                <a:schemeClr val="accent5">
                  <a:hueOff val="-152896"/>
                  <a:lumOff val="12368"/>
                </a:schemeClr>
              </a:gs>
              <a:gs pos="100000">
                <a:srgbClr val="ED824A"/>
              </a:gs>
            </a:gsLst>
            <a:lin ang="5400000"/>
          </a:gradFill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 defTabSz="1130300">
              <a:lnSpc>
                <a:spcPct val="100000"/>
              </a:lnSpc>
              <a:defRPr sz="3500" b="1">
                <a:solidFill>
                  <a:srgbClr val="FFFFFF"/>
                </a:solidFill>
                <a:latin typeface="Avenir Next Regular" panose="020B0803020202020204"/>
                <a:ea typeface="Avenir Next Regular" panose="020B0803020202020204"/>
                <a:cs typeface="Avenir Next Regular" panose="020B0803020202020204"/>
                <a:sym typeface="Avenir Next Regular" panose="020B0803020202020204"/>
              </a:defRPr>
            </a:lvl1pPr>
          </a:lstStyle>
          <a:p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连接方式四：过去分词作状语：followed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by（紧接着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…），+ 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a/an +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幅度形容词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趋势名词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e.g. The period from 1977 to 1987 witnessed a considerable drop in the average CO2 emissions per person in Sweden from just above 10 metric tonnes to around 7 metric tonnes, followed by a steady fall took place between 1987 to 2007."/>
          <p:cNvSpPr txBox="1"/>
          <p:nvPr/>
        </p:nvSpPr>
        <p:spPr>
          <a:xfrm>
            <a:off x="6096000" y="2814534"/>
            <a:ext cx="5502271" cy="1948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just">
              <a:defRPr sz="4400" i="1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 The period from 1977 to 1987 witnessed a considerable drop in the average CO2 emissions per person in Sweden from just above 10 metric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tonnes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to around 7 metric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tonnes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 </a:t>
            </a:r>
            <a:r>
              <a:rPr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followed by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a steady fall between 1987 to 2007.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 advAuto="0"/>
      <p:bldP spid="12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动态图写作衔接手段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93730" y="1506255"/>
            <a:ext cx="5853015" cy="4606624"/>
            <a:chOff x="579442" y="1594288"/>
            <a:chExt cx="15118536" cy="11899063"/>
          </a:xfrm>
        </p:grpSpPr>
        <p:grpSp>
          <p:nvGrpSpPr>
            <p:cNvPr id="2" name="成组"/>
            <p:cNvGrpSpPr/>
            <p:nvPr/>
          </p:nvGrpSpPr>
          <p:grpSpPr>
            <a:xfrm>
              <a:off x="579442" y="1594288"/>
              <a:ext cx="15118536" cy="11899063"/>
              <a:chOff x="0" y="-476397"/>
              <a:chExt cx="15118535" cy="11899061"/>
            </a:xfrm>
          </p:grpSpPr>
          <p:pic>
            <p:nvPicPr>
              <p:cNvPr id="3" name="截屏2023-09-26 下午3.11.53.png" descr="截屏2023-09-26 下午3.11.53.png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0" y="351053"/>
                <a:ext cx="15118535" cy="1710875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4" name="C11T3"/>
              <p:cNvSpPr txBox="1"/>
              <p:nvPr/>
            </p:nvSpPr>
            <p:spPr>
              <a:xfrm>
                <a:off x="103102" y="-476397"/>
                <a:ext cx="3444987" cy="1536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200"/>
                </a:lvl1pPr>
              </a:lstStyle>
              <a:p>
                <a:r>
                  <a:rPr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C11T3</a:t>
                </a: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6" name="截屏2023-09-26 下午3.12.00.png" descr="截屏2023-09-26 下午3.12.00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94915" y="2077420"/>
                <a:ext cx="11826106" cy="7681171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7" name="截屏2023-09-26 下午3.12.00.png" descr="截屏2023-09-26 下午3.12.00.png"/>
              <p:cNvPicPr>
                <a:picLocks noChangeAspect="1"/>
              </p:cNvPicPr>
              <p:nvPr/>
            </p:nvPicPr>
            <p:blipFill>
              <a:blip r:embed="rId2"/>
              <a:srcRect l="66057" t="38942" r="3096" b="31074"/>
              <a:stretch>
                <a:fillRect/>
              </a:stretch>
            </p:blipFill>
            <p:spPr>
              <a:xfrm>
                <a:off x="1540474" y="9369336"/>
                <a:ext cx="3252399" cy="2053328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8" name="矩形"/>
              <p:cNvSpPr/>
              <p:nvPr/>
            </p:nvSpPr>
            <p:spPr>
              <a:xfrm>
                <a:off x="8005757" y="4660314"/>
                <a:ext cx="3729932" cy="345489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1130300">
                  <a:lnSpc>
                    <a:spcPct val="100000"/>
                  </a:lnSpc>
                  <a:defRPr sz="3200">
                    <a:solidFill>
                      <a:srgbClr val="FFFFFF"/>
                    </a:solidFill>
                    <a:latin typeface="Avenir Next Regular" panose="020B0803020202020204"/>
                    <a:ea typeface="Avenir Next Regular" panose="020B0803020202020204"/>
                    <a:cs typeface="Avenir Next Regular" panose="020B0803020202020204"/>
                    <a:sym typeface="Avenir Next Regular" panose="020B0803020202020204"/>
                  </a:defRPr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圆角矩形"/>
            <p:cNvSpPr/>
            <p:nvPr/>
          </p:nvSpPr>
          <p:spPr>
            <a:xfrm>
              <a:off x="3035716" y="5884746"/>
              <a:ext cx="939341" cy="843836"/>
            </a:xfrm>
            <a:prstGeom prst="roundRect">
              <a:avLst>
                <a:gd name="adj" fmla="val 8951"/>
              </a:avLst>
            </a:prstGeom>
            <a:ln w="63500">
              <a:solidFill>
                <a:srgbClr val="FF2600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连接方式六：…"/>
          <p:cNvSpPr txBox="1"/>
          <p:nvPr/>
        </p:nvSpPr>
        <p:spPr>
          <a:xfrm>
            <a:off x="6651300" y="1404412"/>
            <a:ext cx="5318015" cy="1024890"/>
          </a:xfrm>
          <a:prstGeom prst="rect">
            <a:avLst/>
          </a:prstGeom>
          <a:gradFill>
            <a:gsLst>
              <a:gs pos="0">
                <a:schemeClr val="accent5">
                  <a:hueOff val="-152896"/>
                  <a:lumOff val="12368"/>
                </a:schemeClr>
              </a:gs>
              <a:gs pos="100000">
                <a:srgbClr val="ED824A"/>
              </a:gs>
            </a:gsLst>
            <a:lin ang="5400000"/>
          </a:gradFill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1130300">
              <a:lnSpc>
                <a:spcPct val="100000"/>
              </a:lnSpc>
              <a:defRPr sz="3500" b="1">
                <a:solidFill>
                  <a:srgbClr val="FFFFFF"/>
                </a:solidFill>
                <a:latin typeface="Avenir Next Regular" panose="020B0803020202020204"/>
                <a:ea typeface="Avenir Next Regular" panose="020B0803020202020204"/>
                <a:cs typeface="Avenir Next Regular" panose="020B0803020202020204"/>
                <a:sym typeface="Avenir Next Regular" panose="020B0803020202020204"/>
              </a:defRPr>
            </a:pP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连接方式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130300">
              <a:lnSpc>
                <a:spcPct val="100000"/>
              </a:lnSpc>
              <a:defRPr sz="3500" b="1">
                <a:solidFill>
                  <a:srgbClr val="FFFFFF"/>
                </a:solidFill>
                <a:latin typeface="Avenir Next Regular" panose="020B0803020202020204"/>
                <a:ea typeface="Avenir Next Regular" panose="020B0803020202020204"/>
                <a:cs typeface="Avenir Next Regular" panose="020B0803020202020204"/>
                <a:sym typeface="Avenir Next Regular" panose="020B0803020202020204"/>
              </a:defRPr>
            </a:pP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副词：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after this, following this period, thereafter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however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e.g. The average CO2 emissions per person in Sweden increased steadily from 1967 to 1977 , after this, it drops dramatically to around 7 metric tonnes in 1987."/>
          <p:cNvSpPr txBox="1"/>
          <p:nvPr/>
        </p:nvSpPr>
        <p:spPr>
          <a:xfrm>
            <a:off x="5247640" y="2827655"/>
            <a:ext cx="6275070" cy="1332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just">
              <a:defRPr sz="4400" i="1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 The average CO2 emissions per person in Sweden increased steadily from 1967 to 1977</a:t>
            </a:r>
            <a:r>
              <a:rPr 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fter this,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it drop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ped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dramatically to around 7 metric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tonnes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 1987.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（放句中）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e.g. The average CO2 emissions per person in Sweden increased steadily from 1967 to 1977 , after this, it drops dramatically to around 7 metric tonnes in 1987."/>
          <p:cNvSpPr txBox="1"/>
          <p:nvPr/>
        </p:nvSpPr>
        <p:spPr>
          <a:xfrm>
            <a:off x="5220231" y="4451283"/>
            <a:ext cx="6302579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just">
              <a:defRPr sz="4400" i="1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fter this,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average CO2 emissions per person in Sweden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drop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ped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dramatically to around 7 metric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tonnes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 1987.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（放开头）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 advAuto="0"/>
      <p:bldP spid="14" grpId="0" animBg="1" advAuto="0"/>
      <p:bldP spid="15" grpId="0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PART5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单线写作练习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课后作业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单线写作练习</a:t>
            </a:r>
            <a:r>
              <a:rPr lang="en-US" altLang="zh-CN" dirty="0"/>
              <a:t>(</a:t>
            </a:r>
            <a:r>
              <a:rPr lang="zh-CN" altLang="en-US" dirty="0"/>
              <a:t>胡敏雅思</a:t>
            </a:r>
            <a:r>
              <a:rPr lang="en-US" altLang="zh-CN" dirty="0"/>
              <a:t>7</a:t>
            </a:r>
            <a:r>
              <a:rPr lang="zh-CN" altLang="en-US" dirty="0"/>
              <a:t>代第</a:t>
            </a:r>
            <a:r>
              <a:rPr lang="en-US" altLang="zh-CN" dirty="0"/>
              <a:t>23</a:t>
            </a:r>
            <a:r>
              <a:rPr lang="zh-CN" altLang="en-US" dirty="0"/>
              <a:t>页）</a:t>
            </a:r>
            <a:endParaRPr lang="zh-CN" altLang="en-US" dirty="0"/>
          </a:p>
        </p:txBody>
      </p:sp>
      <p:pic>
        <p:nvPicPr>
          <p:cNvPr id="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918" y="1635703"/>
            <a:ext cx="7818120" cy="42837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单线写作练习</a:t>
            </a:r>
            <a:endParaRPr lang="zh-CN" altLang="en-US" dirty="0"/>
          </a:p>
        </p:txBody>
      </p:sp>
      <p:pic>
        <p:nvPicPr>
          <p:cNvPr id="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918" y="1635703"/>
            <a:ext cx="7818120" cy="42837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8" name="成组"/>
          <p:cNvGrpSpPr/>
          <p:nvPr/>
        </p:nvGrpSpPr>
        <p:grpSpPr>
          <a:xfrm>
            <a:off x="1010751" y="3066122"/>
            <a:ext cx="2358093" cy="2387763"/>
            <a:chOff x="0" y="0"/>
            <a:chExt cx="5034500" cy="5097845"/>
          </a:xfrm>
        </p:grpSpPr>
        <p:sp>
          <p:nvSpPr>
            <p:cNvPr id="9" name="双箭头"/>
            <p:cNvSpPr/>
            <p:nvPr/>
          </p:nvSpPr>
          <p:spPr>
            <a:xfrm>
              <a:off x="0" y="4272395"/>
              <a:ext cx="5034501" cy="311841"/>
            </a:xfrm>
            <a:prstGeom prst="leftRightArrow">
              <a:avLst>
                <a:gd name="adj1" fmla="val 27763"/>
                <a:gd name="adj2" fmla="val 70198"/>
              </a:avLst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  <p:sp>
          <p:nvSpPr>
            <p:cNvPr id="10" name="1"/>
            <p:cNvSpPr/>
            <p:nvPr/>
          </p:nvSpPr>
          <p:spPr>
            <a:xfrm>
              <a:off x="2160637" y="4038849"/>
              <a:ext cx="713226" cy="778931"/>
            </a:xfrm>
            <a:prstGeom prst="ellipse">
              <a:avLst/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11303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r>
                <a:rPr dirty="0"/>
                <a:t>1</a:t>
              </a:r>
              <a:endParaRPr dirty="0"/>
            </a:p>
          </p:txBody>
        </p:sp>
        <p:sp>
          <p:nvSpPr>
            <p:cNvPr id="11" name="线条"/>
            <p:cNvSpPr/>
            <p:nvPr/>
          </p:nvSpPr>
          <p:spPr>
            <a:xfrm flipV="1">
              <a:off x="4977694" y="0"/>
              <a:ext cx="1" cy="5097846"/>
            </a:xfrm>
            <a:prstGeom prst="line">
              <a:avLst/>
            </a:prstGeom>
            <a:noFill/>
            <a:ln w="635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</p:grpSp>
      <p:grpSp>
        <p:nvGrpSpPr>
          <p:cNvPr id="12" name="成组"/>
          <p:cNvGrpSpPr/>
          <p:nvPr/>
        </p:nvGrpSpPr>
        <p:grpSpPr>
          <a:xfrm>
            <a:off x="3342237" y="3066122"/>
            <a:ext cx="1295495" cy="2387763"/>
            <a:chOff x="0" y="0"/>
            <a:chExt cx="2765866" cy="5097845"/>
          </a:xfrm>
        </p:grpSpPr>
        <p:sp>
          <p:nvSpPr>
            <p:cNvPr id="13" name="双箭头"/>
            <p:cNvSpPr/>
            <p:nvPr/>
          </p:nvSpPr>
          <p:spPr>
            <a:xfrm>
              <a:off x="0" y="1078739"/>
              <a:ext cx="2668394" cy="311842"/>
            </a:xfrm>
            <a:prstGeom prst="leftRightArrow">
              <a:avLst>
                <a:gd name="adj1" fmla="val 27763"/>
                <a:gd name="adj2" fmla="val 70198"/>
              </a:avLst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  <p:sp>
          <p:nvSpPr>
            <p:cNvPr id="14" name="2"/>
            <p:cNvSpPr/>
            <p:nvPr/>
          </p:nvSpPr>
          <p:spPr>
            <a:xfrm>
              <a:off x="977584" y="845195"/>
              <a:ext cx="713226" cy="778931"/>
            </a:xfrm>
            <a:prstGeom prst="ellipse">
              <a:avLst/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11303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r>
                <a:rPr dirty="0"/>
                <a:t>2</a:t>
              </a:r>
              <a:endParaRPr dirty="0"/>
            </a:p>
          </p:txBody>
        </p:sp>
        <p:sp>
          <p:nvSpPr>
            <p:cNvPr id="15" name="线条"/>
            <p:cNvSpPr/>
            <p:nvPr/>
          </p:nvSpPr>
          <p:spPr>
            <a:xfrm flipV="1">
              <a:off x="2765866" y="0"/>
              <a:ext cx="1" cy="5097846"/>
            </a:xfrm>
            <a:prstGeom prst="line">
              <a:avLst/>
            </a:prstGeom>
            <a:noFill/>
            <a:ln w="635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</p:grpSp>
      <p:grpSp>
        <p:nvGrpSpPr>
          <p:cNvPr id="16" name="成组"/>
          <p:cNvGrpSpPr/>
          <p:nvPr/>
        </p:nvGrpSpPr>
        <p:grpSpPr>
          <a:xfrm>
            <a:off x="4584478" y="2961266"/>
            <a:ext cx="1081750" cy="2475676"/>
            <a:chOff x="0" y="0"/>
            <a:chExt cx="2227508" cy="5097845"/>
          </a:xfrm>
        </p:grpSpPr>
        <p:sp>
          <p:nvSpPr>
            <p:cNvPr id="17" name="双箭头"/>
            <p:cNvSpPr/>
            <p:nvPr/>
          </p:nvSpPr>
          <p:spPr>
            <a:xfrm>
              <a:off x="0" y="2122408"/>
              <a:ext cx="2227509" cy="311841"/>
            </a:xfrm>
            <a:prstGeom prst="leftRightArrow">
              <a:avLst>
                <a:gd name="adj1" fmla="val 27763"/>
                <a:gd name="adj2" fmla="val 70198"/>
              </a:avLst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  <p:sp>
          <p:nvSpPr>
            <p:cNvPr id="18" name="3"/>
            <p:cNvSpPr/>
            <p:nvPr/>
          </p:nvSpPr>
          <p:spPr>
            <a:xfrm>
              <a:off x="757141" y="1888863"/>
              <a:ext cx="713226" cy="778931"/>
            </a:xfrm>
            <a:prstGeom prst="ellipse">
              <a:avLst/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11303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r>
                <a:rPr dirty="0"/>
                <a:t>3</a:t>
              </a:r>
              <a:endParaRPr dirty="0"/>
            </a:p>
          </p:txBody>
        </p:sp>
        <p:sp>
          <p:nvSpPr>
            <p:cNvPr id="19" name="线条"/>
            <p:cNvSpPr/>
            <p:nvPr/>
          </p:nvSpPr>
          <p:spPr>
            <a:xfrm flipV="1">
              <a:off x="2159208" y="0"/>
              <a:ext cx="1" cy="5097846"/>
            </a:xfrm>
            <a:prstGeom prst="line">
              <a:avLst/>
            </a:prstGeom>
            <a:noFill/>
            <a:ln w="635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</p:grpSp>
      <p:grpSp>
        <p:nvGrpSpPr>
          <p:cNvPr id="20" name="成组"/>
          <p:cNvGrpSpPr/>
          <p:nvPr/>
        </p:nvGrpSpPr>
        <p:grpSpPr>
          <a:xfrm>
            <a:off x="5633059" y="4417938"/>
            <a:ext cx="2460666" cy="380711"/>
            <a:chOff x="0" y="0"/>
            <a:chExt cx="5034500" cy="778930"/>
          </a:xfrm>
        </p:grpSpPr>
        <p:sp>
          <p:nvSpPr>
            <p:cNvPr id="21" name="双箭头"/>
            <p:cNvSpPr/>
            <p:nvPr/>
          </p:nvSpPr>
          <p:spPr>
            <a:xfrm>
              <a:off x="0" y="233546"/>
              <a:ext cx="5034501" cy="311841"/>
            </a:xfrm>
            <a:prstGeom prst="leftRightArrow">
              <a:avLst>
                <a:gd name="adj1" fmla="val 27763"/>
                <a:gd name="adj2" fmla="val 70198"/>
              </a:avLst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  <p:sp>
          <p:nvSpPr>
            <p:cNvPr id="22" name="4"/>
            <p:cNvSpPr/>
            <p:nvPr/>
          </p:nvSpPr>
          <p:spPr>
            <a:xfrm>
              <a:off x="2160635" y="0"/>
              <a:ext cx="713226" cy="778931"/>
            </a:xfrm>
            <a:prstGeom prst="ellipse">
              <a:avLst/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11303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r>
                <a:rPr dirty="0"/>
                <a:t>4</a:t>
              </a: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12" grpId="0" animBg="1" advAuto="0"/>
      <p:bldP spid="16" grpId="0" animBg="1" advAuto="0"/>
      <p:bldP spid="20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单线写作练习</a:t>
            </a:r>
            <a:endParaRPr lang="zh-CN" altLang="en-US" dirty="0"/>
          </a:p>
        </p:txBody>
      </p:sp>
      <p:pic>
        <p:nvPicPr>
          <p:cNvPr id="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918" y="1635703"/>
            <a:ext cx="7818120" cy="42837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8310038" y="2429523"/>
            <a:ext cx="3454113" cy="2794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just">
              <a:buFont typeface="+mj-ea"/>
              <a:buAutoNum type="circleNumDbPlai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连接方式一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趋势句型一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Starting at 0%, the percentage of adolescents adopting a vegetarian diet in the UK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significant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ly increased by 15%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during the first two decades.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Arial" panose="020B0604020202090204" pitchFamily="34" charset="0"/>
              <a:buChar char="•"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Times Roman"/>
            </a:endParaRPr>
          </a:p>
        </p:txBody>
      </p:sp>
      <p:grpSp>
        <p:nvGrpSpPr>
          <p:cNvPr id="8" name="成组"/>
          <p:cNvGrpSpPr/>
          <p:nvPr/>
        </p:nvGrpSpPr>
        <p:grpSpPr>
          <a:xfrm>
            <a:off x="1010751" y="3066122"/>
            <a:ext cx="2358093" cy="2387763"/>
            <a:chOff x="0" y="0"/>
            <a:chExt cx="5034500" cy="5097845"/>
          </a:xfrm>
        </p:grpSpPr>
        <p:sp>
          <p:nvSpPr>
            <p:cNvPr id="9" name="双箭头"/>
            <p:cNvSpPr/>
            <p:nvPr/>
          </p:nvSpPr>
          <p:spPr>
            <a:xfrm>
              <a:off x="0" y="4272395"/>
              <a:ext cx="5034501" cy="311841"/>
            </a:xfrm>
            <a:prstGeom prst="leftRightArrow">
              <a:avLst>
                <a:gd name="adj1" fmla="val 27763"/>
                <a:gd name="adj2" fmla="val 70198"/>
              </a:avLst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  <p:sp>
          <p:nvSpPr>
            <p:cNvPr id="10" name="1"/>
            <p:cNvSpPr/>
            <p:nvPr/>
          </p:nvSpPr>
          <p:spPr>
            <a:xfrm>
              <a:off x="2160637" y="4038849"/>
              <a:ext cx="713226" cy="778931"/>
            </a:xfrm>
            <a:prstGeom prst="ellipse">
              <a:avLst/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11303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r>
                <a:rPr dirty="0"/>
                <a:t>1</a:t>
              </a:r>
              <a:endParaRPr dirty="0"/>
            </a:p>
          </p:txBody>
        </p:sp>
        <p:sp>
          <p:nvSpPr>
            <p:cNvPr id="11" name="线条"/>
            <p:cNvSpPr/>
            <p:nvPr/>
          </p:nvSpPr>
          <p:spPr>
            <a:xfrm flipV="1">
              <a:off x="4977694" y="0"/>
              <a:ext cx="1" cy="5097846"/>
            </a:xfrm>
            <a:prstGeom prst="line">
              <a:avLst/>
            </a:prstGeom>
            <a:noFill/>
            <a:ln w="635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</p:grpSp>
      <p:grpSp>
        <p:nvGrpSpPr>
          <p:cNvPr id="12" name="成组"/>
          <p:cNvGrpSpPr/>
          <p:nvPr/>
        </p:nvGrpSpPr>
        <p:grpSpPr>
          <a:xfrm>
            <a:off x="3342237" y="3066122"/>
            <a:ext cx="1295495" cy="2387763"/>
            <a:chOff x="0" y="0"/>
            <a:chExt cx="2765866" cy="5097845"/>
          </a:xfrm>
        </p:grpSpPr>
        <p:sp>
          <p:nvSpPr>
            <p:cNvPr id="13" name="双箭头"/>
            <p:cNvSpPr/>
            <p:nvPr/>
          </p:nvSpPr>
          <p:spPr>
            <a:xfrm>
              <a:off x="0" y="1078739"/>
              <a:ext cx="2668394" cy="311842"/>
            </a:xfrm>
            <a:prstGeom prst="leftRightArrow">
              <a:avLst>
                <a:gd name="adj1" fmla="val 27763"/>
                <a:gd name="adj2" fmla="val 70198"/>
              </a:avLst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  <p:sp>
          <p:nvSpPr>
            <p:cNvPr id="14" name="2"/>
            <p:cNvSpPr/>
            <p:nvPr/>
          </p:nvSpPr>
          <p:spPr>
            <a:xfrm>
              <a:off x="977584" y="845195"/>
              <a:ext cx="713226" cy="778931"/>
            </a:xfrm>
            <a:prstGeom prst="ellipse">
              <a:avLst/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11303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r>
                <a:rPr dirty="0"/>
                <a:t>2</a:t>
              </a:r>
              <a:endParaRPr dirty="0"/>
            </a:p>
          </p:txBody>
        </p:sp>
        <p:sp>
          <p:nvSpPr>
            <p:cNvPr id="15" name="线条"/>
            <p:cNvSpPr/>
            <p:nvPr/>
          </p:nvSpPr>
          <p:spPr>
            <a:xfrm flipV="1">
              <a:off x="2765866" y="0"/>
              <a:ext cx="1" cy="5097846"/>
            </a:xfrm>
            <a:prstGeom prst="line">
              <a:avLst/>
            </a:prstGeom>
            <a:noFill/>
            <a:ln w="635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</p:grpSp>
      <p:grpSp>
        <p:nvGrpSpPr>
          <p:cNvPr id="16" name="成组"/>
          <p:cNvGrpSpPr/>
          <p:nvPr/>
        </p:nvGrpSpPr>
        <p:grpSpPr>
          <a:xfrm>
            <a:off x="4584478" y="2961266"/>
            <a:ext cx="1081750" cy="2475676"/>
            <a:chOff x="0" y="0"/>
            <a:chExt cx="2227508" cy="5097845"/>
          </a:xfrm>
        </p:grpSpPr>
        <p:sp>
          <p:nvSpPr>
            <p:cNvPr id="17" name="双箭头"/>
            <p:cNvSpPr/>
            <p:nvPr/>
          </p:nvSpPr>
          <p:spPr>
            <a:xfrm>
              <a:off x="0" y="2122408"/>
              <a:ext cx="2227509" cy="311841"/>
            </a:xfrm>
            <a:prstGeom prst="leftRightArrow">
              <a:avLst>
                <a:gd name="adj1" fmla="val 27763"/>
                <a:gd name="adj2" fmla="val 70198"/>
              </a:avLst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  <p:sp>
          <p:nvSpPr>
            <p:cNvPr id="18" name="3"/>
            <p:cNvSpPr/>
            <p:nvPr/>
          </p:nvSpPr>
          <p:spPr>
            <a:xfrm>
              <a:off x="757141" y="1888863"/>
              <a:ext cx="713226" cy="778931"/>
            </a:xfrm>
            <a:prstGeom prst="ellipse">
              <a:avLst/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11303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r>
                <a:rPr dirty="0"/>
                <a:t>3</a:t>
              </a:r>
              <a:endParaRPr dirty="0"/>
            </a:p>
          </p:txBody>
        </p:sp>
        <p:sp>
          <p:nvSpPr>
            <p:cNvPr id="19" name="线条"/>
            <p:cNvSpPr/>
            <p:nvPr/>
          </p:nvSpPr>
          <p:spPr>
            <a:xfrm flipV="1">
              <a:off x="2159208" y="0"/>
              <a:ext cx="1" cy="5097846"/>
            </a:xfrm>
            <a:prstGeom prst="line">
              <a:avLst/>
            </a:prstGeom>
            <a:noFill/>
            <a:ln w="635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</p:grpSp>
      <p:grpSp>
        <p:nvGrpSpPr>
          <p:cNvPr id="20" name="成组"/>
          <p:cNvGrpSpPr/>
          <p:nvPr/>
        </p:nvGrpSpPr>
        <p:grpSpPr>
          <a:xfrm>
            <a:off x="5633059" y="4417938"/>
            <a:ext cx="2460666" cy="380711"/>
            <a:chOff x="0" y="0"/>
            <a:chExt cx="5034500" cy="778930"/>
          </a:xfrm>
        </p:grpSpPr>
        <p:sp>
          <p:nvSpPr>
            <p:cNvPr id="21" name="双箭头"/>
            <p:cNvSpPr/>
            <p:nvPr/>
          </p:nvSpPr>
          <p:spPr>
            <a:xfrm>
              <a:off x="0" y="233546"/>
              <a:ext cx="5034501" cy="311841"/>
            </a:xfrm>
            <a:prstGeom prst="leftRightArrow">
              <a:avLst>
                <a:gd name="adj1" fmla="val 27763"/>
                <a:gd name="adj2" fmla="val 70198"/>
              </a:avLst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  <p:sp>
          <p:nvSpPr>
            <p:cNvPr id="22" name="4"/>
            <p:cNvSpPr/>
            <p:nvPr/>
          </p:nvSpPr>
          <p:spPr>
            <a:xfrm>
              <a:off x="2160635" y="0"/>
              <a:ext cx="713226" cy="778931"/>
            </a:xfrm>
            <a:prstGeom prst="ellipse">
              <a:avLst/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11303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r>
                <a:rPr dirty="0"/>
                <a:t>4</a:t>
              </a:r>
              <a:endParaRPr dirty="0"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单线写作练习</a:t>
            </a:r>
            <a:endParaRPr lang="zh-CN" altLang="en-US" dirty="0"/>
          </a:p>
        </p:txBody>
      </p:sp>
      <p:pic>
        <p:nvPicPr>
          <p:cNvPr id="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918" y="1635703"/>
            <a:ext cx="7818120" cy="42837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8310038" y="2221878"/>
            <a:ext cx="3454113" cy="3209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just">
              <a:buFont typeface="+mj-ea"/>
              <a:buAutoNum type="circleNumDbPlain" startAt="2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连接方式五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趋势句型三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However, the period from 1980 to 1990 saw a dramatic fall to around 5% in the percentage of adolescents following/ </a:t>
            </a:r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adhering to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 vegetarian diet in the UK.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Arial" panose="020B0604020202090204" pitchFamily="34" charset="0"/>
              <a:buChar char="•"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Times Roman"/>
            </a:endParaRPr>
          </a:p>
        </p:txBody>
      </p:sp>
      <p:grpSp>
        <p:nvGrpSpPr>
          <p:cNvPr id="8" name="成组"/>
          <p:cNvGrpSpPr/>
          <p:nvPr/>
        </p:nvGrpSpPr>
        <p:grpSpPr>
          <a:xfrm>
            <a:off x="1010751" y="3066122"/>
            <a:ext cx="2358093" cy="2387763"/>
            <a:chOff x="0" y="0"/>
            <a:chExt cx="5034500" cy="5097845"/>
          </a:xfrm>
        </p:grpSpPr>
        <p:sp>
          <p:nvSpPr>
            <p:cNvPr id="9" name="双箭头"/>
            <p:cNvSpPr/>
            <p:nvPr/>
          </p:nvSpPr>
          <p:spPr>
            <a:xfrm>
              <a:off x="0" y="4272395"/>
              <a:ext cx="5034501" cy="311841"/>
            </a:xfrm>
            <a:prstGeom prst="leftRightArrow">
              <a:avLst>
                <a:gd name="adj1" fmla="val 27763"/>
                <a:gd name="adj2" fmla="val 70198"/>
              </a:avLst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  <p:sp>
          <p:nvSpPr>
            <p:cNvPr id="10" name="1"/>
            <p:cNvSpPr/>
            <p:nvPr/>
          </p:nvSpPr>
          <p:spPr>
            <a:xfrm>
              <a:off x="2160637" y="4038849"/>
              <a:ext cx="713226" cy="778931"/>
            </a:xfrm>
            <a:prstGeom prst="ellipse">
              <a:avLst/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11303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r>
                <a:rPr dirty="0"/>
                <a:t>1</a:t>
              </a:r>
              <a:endParaRPr dirty="0"/>
            </a:p>
          </p:txBody>
        </p:sp>
        <p:sp>
          <p:nvSpPr>
            <p:cNvPr id="11" name="线条"/>
            <p:cNvSpPr/>
            <p:nvPr/>
          </p:nvSpPr>
          <p:spPr>
            <a:xfrm flipV="1">
              <a:off x="4977694" y="0"/>
              <a:ext cx="1" cy="5097846"/>
            </a:xfrm>
            <a:prstGeom prst="line">
              <a:avLst/>
            </a:prstGeom>
            <a:noFill/>
            <a:ln w="635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</p:grpSp>
      <p:grpSp>
        <p:nvGrpSpPr>
          <p:cNvPr id="12" name="成组"/>
          <p:cNvGrpSpPr/>
          <p:nvPr/>
        </p:nvGrpSpPr>
        <p:grpSpPr>
          <a:xfrm>
            <a:off x="3342237" y="3066122"/>
            <a:ext cx="1295495" cy="2387763"/>
            <a:chOff x="0" y="0"/>
            <a:chExt cx="2765866" cy="5097845"/>
          </a:xfrm>
        </p:grpSpPr>
        <p:sp>
          <p:nvSpPr>
            <p:cNvPr id="13" name="双箭头"/>
            <p:cNvSpPr/>
            <p:nvPr/>
          </p:nvSpPr>
          <p:spPr>
            <a:xfrm>
              <a:off x="0" y="1078739"/>
              <a:ext cx="2668394" cy="311842"/>
            </a:xfrm>
            <a:prstGeom prst="leftRightArrow">
              <a:avLst>
                <a:gd name="adj1" fmla="val 27763"/>
                <a:gd name="adj2" fmla="val 70198"/>
              </a:avLst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  <p:sp>
          <p:nvSpPr>
            <p:cNvPr id="14" name="2"/>
            <p:cNvSpPr/>
            <p:nvPr/>
          </p:nvSpPr>
          <p:spPr>
            <a:xfrm>
              <a:off x="977584" y="845195"/>
              <a:ext cx="713226" cy="778931"/>
            </a:xfrm>
            <a:prstGeom prst="ellipse">
              <a:avLst/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11303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r>
                <a:rPr dirty="0"/>
                <a:t>2</a:t>
              </a:r>
              <a:endParaRPr dirty="0"/>
            </a:p>
          </p:txBody>
        </p:sp>
        <p:sp>
          <p:nvSpPr>
            <p:cNvPr id="15" name="线条"/>
            <p:cNvSpPr/>
            <p:nvPr/>
          </p:nvSpPr>
          <p:spPr>
            <a:xfrm flipV="1">
              <a:off x="2765866" y="0"/>
              <a:ext cx="1" cy="5097846"/>
            </a:xfrm>
            <a:prstGeom prst="line">
              <a:avLst/>
            </a:prstGeom>
            <a:noFill/>
            <a:ln w="635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</p:grpSp>
      <p:grpSp>
        <p:nvGrpSpPr>
          <p:cNvPr id="16" name="成组"/>
          <p:cNvGrpSpPr/>
          <p:nvPr/>
        </p:nvGrpSpPr>
        <p:grpSpPr>
          <a:xfrm>
            <a:off x="4584478" y="2961266"/>
            <a:ext cx="1081750" cy="2475676"/>
            <a:chOff x="0" y="0"/>
            <a:chExt cx="2227508" cy="5097845"/>
          </a:xfrm>
        </p:grpSpPr>
        <p:sp>
          <p:nvSpPr>
            <p:cNvPr id="17" name="双箭头"/>
            <p:cNvSpPr/>
            <p:nvPr/>
          </p:nvSpPr>
          <p:spPr>
            <a:xfrm>
              <a:off x="0" y="2122408"/>
              <a:ext cx="2227509" cy="311841"/>
            </a:xfrm>
            <a:prstGeom prst="leftRightArrow">
              <a:avLst>
                <a:gd name="adj1" fmla="val 27763"/>
                <a:gd name="adj2" fmla="val 70198"/>
              </a:avLst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  <p:sp>
          <p:nvSpPr>
            <p:cNvPr id="18" name="3"/>
            <p:cNvSpPr/>
            <p:nvPr/>
          </p:nvSpPr>
          <p:spPr>
            <a:xfrm>
              <a:off x="757141" y="1888863"/>
              <a:ext cx="713226" cy="778931"/>
            </a:xfrm>
            <a:prstGeom prst="ellipse">
              <a:avLst/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11303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r>
                <a:rPr dirty="0"/>
                <a:t>3</a:t>
              </a:r>
              <a:endParaRPr dirty="0"/>
            </a:p>
          </p:txBody>
        </p:sp>
        <p:sp>
          <p:nvSpPr>
            <p:cNvPr id="19" name="线条"/>
            <p:cNvSpPr/>
            <p:nvPr/>
          </p:nvSpPr>
          <p:spPr>
            <a:xfrm flipV="1">
              <a:off x="2159208" y="0"/>
              <a:ext cx="1" cy="5097846"/>
            </a:xfrm>
            <a:prstGeom prst="line">
              <a:avLst/>
            </a:prstGeom>
            <a:noFill/>
            <a:ln w="635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</p:grpSp>
      <p:grpSp>
        <p:nvGrpSpPr>
          <p:cNvPr id="20" name="成组"/>
          <p:cNvGrpSpPr/>
          <p:nvPr/>
        </p:nvGrpSpPr>
        <p:grpSpPr>
          <a:xfrm>
            <a:off x="5633059" y="4417938"/>
            <a:ext cx="2460666" cy="380711"/>
            <a:chOff x="0" y="0"/>
            <a:chExt cx="5034500" cy="778930"/>
          </a:xfrm>
        </p:grpSpPr>
        <p:sp>
          <p:nvSpPr>
            <p:cNvPr id="21" name="双箭头"/>
            <p:cNvSpPr/>
            <p:nvPr/>
          </p:nvSpPr>
          <p:spPr>
            <a:xfrm>
              <a:off x="0" y="233546"/>
              <a:ext cx="5034501" cy="311841"/>
            </a:xfrm>
            <a:prstGeom prst="leftRightArrow">
              <a:avLst>
                <a:gd name="adj1" fmla="val 27763"/>
                <a:gd name="adj2" fmla="val 70198"/>
              </a:avLst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  <p:sp>
          <p:nvSpPr>
            <p:cNvPr id="22" name="4"/>
            <p:cNvSpPr/>
            <p:nvPr/>
          </p:nvSpPr>
          <p:spPr>
            <a:xfrm>
              <a:off x="2160635" y="0"/>
              <a:ext cx="713226" cy="778931"/>
            </a:xfrm>
            <a:prstGeom prst="ellipse">
              <a:avLst/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11303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r>
                <a:rPr dirty="0"/>
                <a:t>4</a:t>
              </a:r>
              <a:endParaRPr dirty="0"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单线写作练习</a:t>
            </a:r>
            <a:endParaRPr lang="zh-CN" altLang="en-US" dirty="0"/>
          </a:p>
        </p:txBody>
      </p:sp>
      <p:pic>
        <p:nvPicPr>
          <p:cNvPr id="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918" y="1635703"/>
            <a:ext cx="7818120" cy="42837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8310038" y="2303852"/>
            <a:ext cx="3707782" cy="2794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just">
              <a:buFont typeface="+mj-ea"/>
              <a:buAutoNum type="circleNumDbPlain" startAt="3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连接方式五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趋势句型一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Then, the percentage of adolescents following/ adhering to a vegetarian diet showed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fluctuations in a range of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around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the UK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Arial" panose="020B0604020202090204" pitchFamily="34" charset="0"/>
              <a:buChar char="•"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Times Roman"/>
            </a:endParaRPr>
          </a:p>
        </p:txBody>
      </p:sp>
      <p:grpSp>
        <p:nvGrpSpPr>
          <p:cNvPr id="8" name="成组"/>
          <p:cNvGrpSpPr/>
          <p:nvPr/>
        </p:nvGrpSpPr>
        <p:grpSpPr>
          <a:xfrm>
            <a:off x="1010751" y="3066122"/>
            <a:ext cx="2358093" cy="2387763"/>
            <a:chOff x="0" y="0"/>
            <a:chExt cx="5034500" cy="5097845"/>
          </a:xfrm>
        </p:grpSpPr>
        <p:sp>
          <p:nvSpPr>
            <p:cNvPr id="9" name="双箭头"/>
            <p:cNvSpPr/>
            <p:nvPr/>
          </p:nvSpPr>
          <p:spPr>
            <a:xfrm>
              <a:off x="0" y="4272395"/>
              <a:ext cx="5034501" cy="311841"/>
            </a:xfrm>
            <a:prstGeom prst="leftRightArrow">
              <a:avLst>
                <a:gd name="adj1" fmla="val 27763"/>
                <a:gd name="adj2" fmla="val 70198"/>
              </a:avLst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  <p:sp>
          <p:nvSpPr>
            <p:cNvPr id="10" name="1"/>
            <p:cNvSpPr/>
            <p:nvPr/>
          </p:nvSpPr>
          <p:spPr>
            <a:xfrm>
              <a:off x="2160637" y="4038849"/>
              <a:ext cx="713226" cy="778931"/>
            </a:xfrm>
            <a:prstGeom prst="ellipse">
              <a:avLst/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11303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r>
                <a:rPr dirty="0"/>
                <a:t>1</a:t>
              </a:r>
              <a:endParaRPr dirty="0"/>
            </a:p>
          </p:txBody>
        </p:sp>
        <p:sp>
          <p:nvSpPr>
            <p:cNvPr id="11" name="线条"/>
            <p:cNvSpPr/>
            <p:nvPr/>
          </p:nvSpPr>
          <p:spPr>
            <a:xfrm flipV="1">
              <a:off x="4977694" y="0"/>
              <a:ext cx="1" cy="5097846"/>
            </a:xfrm>
            <a:prstGeom prst="line">
              <a:avLst/>
            </a:prstGeom>
            <a:noFill/>
            <a:ln w="635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</p:grpSp>
      <p:grpSp>
        <p:nvGrpSpPr>
          <p:cNvPr id="12" name="成组"/>
          <p:cNvGrpSpPr/>
          <p:nvPr/>
        </p:nvGrpSpPr>
        <p:grpSpPr>
          <a:xfrm>
            <a:off x="3342237" y="3066122"/>
            <a:ext cx="1295495" cy="2387763"/>
            <a:chOff x="0" y="0"/>
            <a:chExt cx="2765866" cy="5097845"/>
          </a:xfrm>
        </p:grpSpPr>
        <p:sp>
          <p:nvSpPr>
            <p:cNvPr id="13" name="双箭头"/>
            <p:cNvSpPr/>
            <p:nvPr/>
          </p:nvSpPr>
          <p:spPr>
            <a:xfrm>
              <a:off x="0" y="1078739"/>
              <a:ext cx="2668394" cy="311842"/>
            </a:xfrm>
            <a:prstGeom prst="leftRightArrow">
              <a:avLst>
                <a:gd name="adj1" fmla="val 27763"/>
                <a:gd name="adj2" fmla="val 70198"/>
              </a:avLst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  <p:sp>
          <p:nvSpPr>
            <p:cNvPr id="14" name="2"/>
            <p:cNvSpPr/>
            <p:nvPr/>
          </p:nvSpPr>
          <p:spPr>
            <a:xfrm>
              <a:off x="977584" y="845195"/>
              <a:ext cx="713226" cy="778931"/>
            </a:xfrm>
            <a:prstGeom prst="ellipse">
              <a:avLst/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11303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r>
                <a:rPr dirty="0"/>
                <a:t>2</a:t>
              </a:r>
              <a:endParaRPr dirty="0"/>
            </a:p>
          </p:txBody>
        </p:sp>
        <p:sp>
          <p:nvSpPr>
            <p:cNvPr id="15" name="线条"/>
            <p:cNvSpPr/>
            <p:nvPr/>
          </p:nvSpPr>
          <p:spPr>
            <a:xfrm flipV="1">
              <a:off x="2765866" y="0"/>
              <a:ext cx="1" cy="5097846"/>
            </a:xfrm>
            <a:prstGeom prst="line">
              <a:avLst/>
            </a:prstGeom>
            <a:noFill/>
            <a:ln w="635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</p:grpSp>
      <p:grpSp>
        <p:nvGrpSpPr>
          <p:cNvPr id="16" name="成组"/>
          <p:cNvGrpSpPr/>
          <p:nvPr/>
        </p:nvGrpSpPr>
        <p:grpSpPr>
          <a:xfrm>
            <a:off x="4584478" y="2961266"/>
            <a:ext cx="1081750" cy="2475676"/>
            <a:chOff x="0" y="0"/>
            <a:chExt cx="2227508" cy="5097845"/>
          </a:xfrm>
        </p:grpSpPr>
        <p:sp>
          <p:nvSpPr>
            <p:cNvPr id="17" name="双箭头"/>
            <p:cNvSpPr/>
            <p:nvPr/>
          </p:nvSpPr>
          <p:spPr>
            <a:xfrm>
              <a:off x="0" y="2122408"/>
              <a:ext cx="2227509" cy="311841"/>
            </a:xfrm>
            <a:prstGeom prst="leftRightArrow">
              <a:avLst>
                <a:gd name="adj1" fmla="val 27763"/>
                <a:gd name="adj2" fmla="val 70198"/>
              </a:avLst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  <p:sp>
          <p:nvSpPr>
            <p:cNvPr id="18" name="3"/>
            <p:cNvSpPr/>
            <p:nvPr/>
          </p:nvSpPr>
          <p:spPr>
            <a:xfrm>
              <a:off x="757141" y="1888863"/>
              <a:ext cx="713226" cy="778931"/>
            </a:xfrm>
            <a:prstGeom prst="ellipse">
              <a:avLst/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11303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r>
                <a:rPr dirty="0"/>
                <a:t>3</a:t>
              </a:r>
              <a:endParaRPr dirty="0"/>
            </a:p>
          </p:txBody>
        </p:sp>
        <p:sp>
          <p:nvSpPr>
            <p:cNvPr id="19" name="线条"/>
            <p:cNvSpPr/>
            <p:nvPr/>
          </p:nvSpPr>
          <p:spPr>
            <a:xfrm flipV="1">
              <a:off x="2159208" y="0"/>
              <a:ext cx="1" cy="5097846"/>
            </a:xfrm>
            <a:prstGeom prst="line">
              <a:avLst/>
            </a:prstGeom>
            <a:noFill/>
            <a:ln w="635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</p:grpSp>
      <p:grpSp>
        <p:nvGrpSpPr>
          <p:cNvPr id="20" name="成组"/>
          <p:cNvGrpSpPr/>
          <p:nvPr/>
        </p:nvGrpSpPr>
        <p:grpSpPr>
          <a:xfrm>
            <a:off x="5633059" y="4417938"/>
            <a:ext cx="2460666" cy="380711"/>
            <a:chOff x="0" y="0"/>
            <a:chExt cx="5034500" cy="778930"/>
          </a:xfrm>
        </p:grpSpPr>
        <p:sp>
          <p:nvSpPr>
            <p:cNvPr id="21" name="双箭头"/>
            <p:cNvSpPr/>
            <p:nvPr/>
          </p:nvSpPr>
          <p:spPr>
            <a:xfrm>
              <a:off x="0" y="233546"/>
              <a:ext cx="5034501" cy="311841"/>
            </a:xfrm>
            <a:prstGeom prst="leftRightArrow">
              <a:avLst>
                <a:gd name="adj1" fmla="val 27763"/>
                <a:gd name="adj2" fmla="val 70198"/>
              </a:avLst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  <p:sp>
          <p:nvSpPr>
            <p:cNvPr id="22" name="4"/>
            <p:cNvSpPr/>
            <p:nvPr/>
          </p:nvSpPr>
          <p:spPr>
            <a:xfrm>
              <a:off x="2160635" y="0"/>
              <a:ext cx="713226" cy="778931"/>
            </a:xfrm>
            <a:prstGeom prst="ellipse">
              <a:avLst/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11303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r>
                <a:rPr dirty="0"/>
                <a:t>4</a:t>
              </a:r>
              <a:endParaRPr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1479" y="1027906"/>
            <a:ext cx="6100997" cy="3184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题干构成</a:t>
            </a:r>
            <a:endParaRPr lang="en-US" altLang="zh-CN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文字描述</a:t>
            </a:r>
            <a:endParaRPr lang="en-US" altLang="zh-CN" sz="2400" dirty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答题要求</a:t>
            </a:r>
            <a:endParaRPr lang="en-US" altLang="zh-CN" sz="240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图表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 t="11318" r="24807" b="9931"/>
          <a:stretch>
            <a:fillRect/>
          </a:stretch>
        </p:blipFill>
        <p:spPr>
          <a:xfrm>
            <a:off x="4502680" y="1027906"/>
            <a:ext cx="6528391" cy="5400786"/>
          </a:xfrm>
          <a:prstGeom prst="rect">
            <a:avLst/>
          </a:prstGeom>
        </p:spPr>
      </p:pic>
      <p:sp>
        <p:nvSpPr>
          <p:cNvPr id="9" name="标题 4"/>
          <p:cNvSpPr txBox="1"/>
          <p:nvPr/>
        </p:nvSpPr>
        <p:spPr>
          <a:xfrm>
            <a:off x="151150" y="-93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Task1</a:t>
            </a:r>
            <a:r>
              <a:rPr lang="zh-CN" altLang="en-US" dirty="0"/>
              <a:t>小作文简介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502679" y="1643978"/>
            <a:ext cx="6528391" cy="695963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/>
          <p:cNvCxnSpPr/>
          <p:nvPr/>
        </p:nvCxnSpPr>
        <p:spPr>
          <a:xfrm flipH="1">
            <a:off x="2834640" y="2188208"/>
            <a:ext cx="1473200" cy="8636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单线写作练习</a:t>
            </a:r>
            <a:endParaRPr lang="zh-CN" altLang="en-US" dirty="0"/>
          </a:p>
        </p:txBody>
      </p:sp>
      <p:pic>
        <p:nvPicPr>
          <p:cNvPr id="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918" y="1635703"/>
            <a:ext cx="7818120" cy="42837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8310038" y="2244161"/>
            <a:ext cx="3707782" cy="3209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just">
              <a:buFont typeface="+mj-ea"/>
              <a:buAutoNum type="circleNumDbPlain" startAt="4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连接方式二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趋势句型一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before it increased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steadily to above 10% from 2000 to 2020.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before increasing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steadily to above 10% from 2000 to 2020.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Arial" panose="020B0604020202090204" pitchFamily="34" charset="0"/>
              <a:buChar char="•"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Times Roman"/>
            </a:endParaRPr>
          </a:p>
        </p:txBody>
      </p:sp>
      <p:grpSp>
        <p:nvGrpSpPr>
          <p:cNvPr id="8" name="成组"/>
          <p:cNvGrpSpPr/>
          <p:nvPr/>
        </p:nvGrpSpPr>
        <p:grpSpPr>
          <a:xfrm>
            <a:off x="1010751" y="3066122"/>
            <a:ext cx="2358093" cy="2387763"/>
            <a:chOff x="0" y="0"/>
            <a:chExt cx="5034500" cy="5097845"/>
          </a:xfrm>
        </p:grpSpPr>
        <p:sp>
          <p:nvSpPr>
            <p:cNvPr id="9" name="双箭头"/>
            <p:cNvSpPr/>
            <p:nvPr/>
          </p:nvSpPr>
          <p:spPr>
            <a:xfrm>
              <a:off x="0" y="4272395"/>
              <a:ext cx="5034501" cy="311841"/>
            </a:xfrm>
            <a:prstGeom prst="leftRightArrow">
              <a:avLst>
                <a:gd name="adj1" fmla="val 27763"/>
                <a:gd name="adj2" fmla="val 70198"/>
              </a:avLst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  <p:sp>
          <p:nvSpPr>
            <p:cNvPr id="10" name="1"/>
            <p:cNvSpPr/>
            <p:nvPr/>
          </p:nvSpPr>
          <p:spPr>
            <a:xfrm>
              <a:off x="2160637" y="4038849"/>
              <a:ext cx="713226" cy="778931"/>
            </a:xfrm>
            <a:prstGeom prst="ellipse">
              <a:avLst/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11303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r>
                <a:rPr dirty="0"/>
                <a:t>1</a:t>
              </a:r>
              <a:endParaRPr dirty="0"/>
            </a:p>
          </p:txBody>
        </p:sp>
        <p:sp>
          <p:nvSpPr>
            <p:cNvPr id="11" name="线条"/>
            <p:cNvSpPr/>
            <p:nvPr/>
          </p:nvSpPr>
          <p:spPr>
            <a:xfrm flipV="1">
              <a:off x="4977694" y="0"/>
              <a:ext cx="1" cy="5097846"/>
            </a:xfrm>
            <a:prstGeom prst="line">
              <a:avLst/>
            </a:prstGeom>
            <a:noFill/>
            <a:ln w="635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</p:grpSp>
      <p:grpSp>
        <p:nvGrpSpPr>
          <p:cNvPr id="12" name="成组"/>
          <p:cNvGrpSpPr/>
          <p:nvPr/>
        </p:nvGrpSpPr>
        <p:grpSpPr>
          <a:xfrm>
            <a:off x="3342237" y="3066122"/>
            <a:ext cx="1295495" cy="2387763"/>
            <a:chOff x="0" y="0"/>
            <a:chExt cx="2765866" cy="5097845"/>
          </a:xfrm>
        </p:grpSpPr>
        <p:sp>
          <p:nvSpPr>
            <p:cNvPr id="13" name="双箭头"/>
            <p:cNvSpPr/>
            <p:nvPr/>
          </p:nvSpPr>
          <p:spPr>
            <a:xfrm>
              <a:off x="0" y="1078739"/>
              <a:ext cx="2668394" cy="311842"/>
            </a:xfrm>
            <a:prstGeom prst="leftRightArrow">
              <a:avLst>
                <a:gd name="adj1" fmla="val 27763"/>
                <a:gd name="adj2" fmla="val 70198"/>
              </a:avLst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  <p:sp>
          <p:nvSpPr>
            <p:cNvPr id="14" name="2"/>
            <p:cNvSpPr/>
            <p:nvPr/>
          </p:nvSpPr>
          <p:spPr>
            <a:xfrm>
              <a:off x="977584" y="845195"/>
              <a:ext cx="713226" cy="778931"/>
            </a:xfrm>
            <a:prstGeom prst="ellipse">
              <a:avLst/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11303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r>
                <a:rPr dirty="0"/>
                <a:t>2</a:t>
              </a:r>
              <a:endParaRPr dirty="0"/>
            </a:p>
          </p:txBody>
        </p:sp>
        <p:sp>
          <p:nvSpPr>
            <p:cNvPr id="15" name="线条"/>
            <p:cNvSpPr/>
            <p:nvPr/>
          </p:nvSpPr>
          <p:spPr>
            <a:xfrm flipV="1">
              <a:off x="2765866" y="0"/>
              <a:ext cx="1" cy="5097846"/>
            </a:xfrm>
            <a:prstGeom prst="line">
              <a:avLst/>
            </a:prstGeom>
            <a:noFill/>
            <a:ln w="635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</p:grpSp>
      <p:grpSp>
        <p:nvGrpSpPr>
          <p:cNvPr id="16" name="成组"/>
          <p:cNvGrpSpPr/>
          <p:nvPr/>
        </p:nvGrpSpPr>
        <p:grpSpPr>
          <a:xfrm>
            <a:off x="4584478" y="2961266"/>
            <a:ext cx="1081750" cy="2475676"/>
            <a:chOff x="0" y="0"/>
            <a:chExt cx="2227508" cy="5097845"/>
          </a:xfrm>
        </p:grpSpPr>
        <p:sp>
          <p:nvSpPr>
            <p:cNvPr id="17" name="双箭头"/>
            <p:cNvSpPr/>
            <p:nvPr/>
          </p:nvSpPr>
          <p:spPr>
            <a:xfrm>
              <a:off x="0" y="2122408"/>
              <a:ext cx="2227509" cy="311841"/>
            </a:xfrm>
            <a:prstGeom prst="leftRightArrow">
              <a:avLst>
                <a:gd name="adj1" fmla="val 27763"/>
                <a:gd name="adj2" fmla="val 70198"/>
              </a:avLst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  <p:sp>
          <p:nvSpPr>
            <p:cNvPr id="18" name="3"/>
            <p:cNvSpPr/>
            <p:nvPr/>
          </p:nvSpPr>
          <p:spPr>
            <a:xfrm>
              <a:off x="757141" y="1888863"/>
              <a:ext cx="713226" cy="778931"/>
            </a:xfrm>
            <a:prstGeom prst="ellipse">
              <a:avLst/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11303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r>
                <a:rPr dirty="0"/>
                <a:t>3</a:t>
              </a:r>
              <a:endParaRPr dirty="0"/>
            </a:p>
          </p:txBody>
        </p:sp>
        <p:sp>
          <p:nvSpPr>
            <p:cNvPr id="19" name="线条"/>
            <p:cNvSpPr/>
            <p:nvPr/>
          </p:nvSpPr>
          <p:spPr>
            <a:xfrm flipV="1">
              <a:off x="2159208" y="0"/>
              <a:ext cx="1" cy="5097846"/>
            </a:xfrm>
            <a:prstGeom prst="line">
              <a:avLst/>
            </a:prstGeom>
            <a:noFill/>
            <a:ln w="635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</p:grpSp>
      <p:grpSp>
        <p:nvGrpSpPr>
          <p:cNvPr id="20" name="成组"/>
          <p:cNvGrpSpPr/>
          <p:nvPr/>
        </p:nvGrpSpPr>
        <p:grpSpPr>
          <a:xfrm>
            <a:off x="5633059" y="4417938"/>
            <a:ext cx="2460666" cy="380711"/>
            <a:chOff x="0" y="0"/>
            <a:chExt cx="5034500" cy="778930"/>
          </a:xfrm>
        </p:grpSpPr>
        <p:sp>
          <p:nvSpPr>
            <p:cNvPr id="21" name="双箭头"/>
            <p:cNvSpPr/>
            <p:nvPr/>
          </p:nvSpPr>
          <p:spPr>
            <a:xfrm>
              <a:off x="0" y="233546"/>
              <a:ext cx="5034501" cy="311841"/>
            </a:xfrm>
            <a:prstGeom prst="leftRightArrow">
              <a:avLst>
                <a:gd name="adj1" fmla="val 27763"/>
                <a:gd name="adj2" fmla="val 70198"/>
              </a:avLst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pPr>
            </a:p>
          </p:txBody>
        </p:sp>
        <p:sp>
          <p:nvSpPr>
            <p:cNvPr id="22" name="4"/>
            <p:cNvSpPr/>
            <p:nvPr/>
          </p:nvSpPr>
          <p:spPr>
            <a:xfrm>
              <a:off x="2160635" y="0"/>
              <a:ext cx="713226" cy="778931"/>
            </a:xfrm>
            <a:prstGeom prst="ellipse">
              <a:avLst/>
            </a:prstGeom>
            <a:solidFill>
              <a:schemeClr val="accent5">
                <a:hueOff val="-82419"/>
                <a:satOff val="-9502"/>
                <a:lumOff val="-163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11303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r>
                <a:rPr dirty="0"/>
                <a:t>4</a:t>
              </a:r>
              <a:endParaRPr dirty="0"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-2195593" y="-1062118"/>
            <a:ext cx="9144000" cy="2387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课后作业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3"/>
          <p:cNvSpPr txBox="1"/>
          <p:nvPr/>
        </p:nvSpPr>
        <p:spPr>
          <a:xfrm>
            <a:off x="314960" y="2093595"/>
            <a:ext cx="4571365" cy="34182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首段改写练习：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C8T4W1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首段改写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单线图写作练习：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C8T4W1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四个单线趋势句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四句话分别概括这四条线的总趋势，尽量用不同的趋势句型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图表, 折线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7132" y="899655"/>
            <a:ext cx="7020686" cy="59583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740326" y="5958346"/>
            <a:ext cx="174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C8T4W1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38200" y="63690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Task1</a:t>
            </a:r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小作文简介</a:t>
            </a:r>
            <a:endParaRPr lang="zh-CN" altLang="en-US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2302828"/>
            <a:ext cx="9531773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285750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任务内容</a:t>
            </a:r>
            <a:r>
              <a:rPr lang="en-US" altLang="zh-CN" sz="2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: </a:t>
            </a:r>
            <a:r>
              <a:rPr lang="zh-CN" altLang="en-US" sz="2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用</a:t>
            </a:r>
            <a:r>
              <a:rPr lang="zh-CN" altLang="en-US" sz="2800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客观</a:t>
            </a:r>
            <a:r>
              <a:rPr lang="zh-CN" altLang="en-US" sz="2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的语言来</a:t>
            </a:r>
            <a:r>
              <a:rPr lang="zh-CN" altLang="en-US" sz="2800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清晰准确</a:t>
            </a:r>
            <a:r>
              <a:rPr lang="zh-CN" altLang="en-US" sz="2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地描述</a:t>
            </a:r>
            <a:r>
              <a:rPr lang="zh-CN" altLang="en-US" sz="2800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图表、图像</a:t>
            </a:r>
            <a:r>
              <a:rPr lang="zh-CN" altLang="en-US" sz="2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。</a:t>
            </a:r>
            <a:endParaRPr lang="en-US" altLang="zh-CN" sz="28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lvl="1" indent="-285750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篇幅要求</a:t>
            </a:r>
            <a:r>
              <a:rPr lang="en-US" altLang="zh-CN" sz="2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: </a:t>
            </a:r>
            <a:r>
              <a:rPr lang="en-US" altLang="zh-CN" sz="2800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150</a:t>
            </a:r>
            <a:r>
              <a:rPr lang="zh-CN" altLang="en-US" sz="2800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词</a:t>
            </a:r>
            <a:r>
              <a:rPr lang="zh-CN" altLang="en-US" sz="2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以上。</a:t>
            </a:r>
            <a:endParaRPr lang="zh-CN" altLang="en-US" sz="28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lvl="1" indent="-285750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写作时长：约</a:t>
            </a:r>
            <a:r>
              <a:rPr lang="en-US" altLang="zh-CN" sz="2800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20</a:t>
            </a:r>
            <a:r>
              <a:rPr lang="zh-CN" altLang="en-US" sz="2800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分钟。</a:t>
            </a:r>
            <a:endParaRPr lang="zh-CN" altLang="en-US" sz="2800" dirty="0">
              <a:solidFill>
                <a:srgbClr val="FF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lvl="1" indent="-285750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算分方式：约占写作总分</a:t>
            </a:r>
            <a:r>
              <a:rPr lang="en-US" altLang="zh-CN" sz="2800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1/3</a:t>
            </a:r>
            <a:r>
              <a:rPr lang="zh-CN" altLang="en-US" sz="2800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。</a:t>
            </a:r>
            <a:endParaRPr lang="zh-CN" altLang="en-US" sz="2800" dirty="0">
              <a:solidFill>
                <a:srgbClr val="FF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1479" y="1027906"/>
            <a:ext cx="6100997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3200" b="1" dirty="0">
                <a:latin typeface="微软雅黑" charset="0"/>
                <a:ea typeface="微软雅黑" charset="0"/>
              </a:rPr>
              <a:t>题干构成</a:t>
            </a:r>
            <a:endParaRPr lang="en-US" altLang="zh-CN" sz="3200" b="1" dirty="0">
              <a:latin typeface="微软雅黑" charset="0"/>
              <a:ea typeface="微软雅黑" charset="0"/>
            </a:endParaRPr>
          </a:p>
          <a:p>
            <a:pPr lvl="1"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solidFill>
                  <a:schemeClr val="bg2"/>
                </a:solidFill>
                <a:latin typeface="微软雅黑" charset="0"/>
                <a:ea typeface="微软雅黑" charset="0"/>
              </a:rPr>
              <a:t>文字描述</a:t>
            </a:r>
            <a:endParaRPr lang="en-US" altLang="zh-CN" sz="2400" dirty="0">
              <a:solidFill>
                <a:schemeClr val="bg2"/>
              </a:solidFill>
              <a:latin typeface="微软雅黑" charset="0"/>
              <a:ea typeface="微软雅黑" charset="0"/>
            </a:endParaRPr>
          </a:p>
          <a:p>
            <a:pPr lvl="1"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solidFill>
                  <a:schemeClr val="bg2"/>
                </a:solidFill>
                <a:latin typeface="微软雅黑" charset="0"/>
                <a:ea typeface="微软雅黑" charset="0"/>
              </a:rPr>
              <a:t>答题要求</a:t>
            </a:r>
            <a:endParaRPr lang="en-US" altLang="zh-CN" sz="2400" dirty="0">
              <a:solidFill>
                <a:schemeClr val="bg2"/>
              </a:solidFill>
              <a:latin typeface="微软雅黑" charset="0"/>
              <a:ea typeface="微软雅黑" charset="0"/>
            </a:endParaRPr>
          </a:p>
          <a:p>
            <a:pPr lvl="1">
              <a:lnSpc>
                <a:spcPct val="20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图表</a:t>
            </a:r>
            <a:endParaRPr lang="zh-CN" altLang="en-US" sz="2400" dirty="0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 t="11318" r="24807" b="9931"/>
          <a:stretch>
            <a:fillRect/>
          </a:stretch>
        </p:blipFill>
        <p:spPr>
          <a:xfrm>
            <a:off x="4502680" y="1027906"/>
            <a:ext cx="6528391" cy="5400786"/>
          </a:xfrm>
          <a:prstGeom prst="rect">
            <a:avLst/>
          </a:prstGeom>
        </p:spPr>
      </p:pic>
      <p:sp>
        <p:nvSpPr>
          <p:cNvPr id="9" name="标题 4"/>
          <p:cNvSpPr txBox="1"/>
          <p:nvPr/>
        </p:nvSpPr>
        <p:spPr>
          <a:xfrm>
            <a:off x="151150" y="-93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Task1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小作文简介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02679" y="2733037"/>
            <a:ext cx="6528391" cy="3802674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charset="0"/>
              <a:ea typeface="微软雅黑" charset="0"/>
            </a:endParaRPr>
          </a:p>
        </p:txBody>
      </p:sp>
      <p:cxnSp>
        <p:nvCxnSpPr>
          <p:cNvPr id="3" name="直线箭头连接符 2"/>
          <p:cNvCxnSpPr/>
          <p:nvPr/>
        </p:nvCxnSpPr>
        <p:spPr>
          <a:xfrm flipH="1">
            <a:off x="2489200" y="4003040"/>
            <a:ext cx="176784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TABLE_ENDDRAG_ORIGIN_RECT" val="355*441"/>
  <p:tag name="TABLE_ENDDRAG_RECT" val="528*98*355*44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11423</Words>
  <Application>WPS 演示</Application>
  <PresentationFormat>宽屏</PresentationFormat>
  <Paragraphs>855</Paragraphs>
  <Slides>71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98" baseType="lpstr">
      <vt:lpstr>Arial</vt:lpstr>
      <vt:lpstr>宋体</vt:lpstr>
      <vt:lpstr>Wingdings</vt:lpstr>
      <vt:lpstr>微软雅黑</vt:lpstr>
      <vt:lpstr>汉仪旗黑</vt:lpstr>
      <vt:lpstr>Helvetica Neue</vt:lpstr>
      <vt:lpstr>Franklin Gothic Book</vt:lpstr>
      <vt:lpstr>Arial Rounded MT Bold</vt:lpstr>
      <vt:lpstr>Thonburi</vt:lpstr>
      <vt:lpstr>Times New Roman</vt:lpstr>
      <vt:lpstr>微软雅黑 Light</vt:lpstr>
      <vt:lpstr>Microsoft YaHei Light</vt:lpstr>
      <vt:lpstr>苹方-简</vt:lpstr>
      <vt:lpstr>微软雅黑</vt:lpstr>
      <vt:lpstr>宋体</vt:lpstr>
      <vt:lpstr>Arial Unicode MS</vt:lpstr>
      <vt:lpstr>等线 Light</vt:lpstr>
      <vt:lpstr>等线</vt:lpstr>
      <vt:lpstr>Californian FB</vt:lpstr>
      <vt:lpstr>Calibri</vt:lpstr>
      <vt:lpstr>Avenir Next Regular</vt:lpstr>
      <vt:lpstr>Times Roman</vt:lpstr>
      <vt:lpstr>Palatino</vt:lpstr>
      <vt:lpstr>宋体-简</vt:lpstr>
      <vt:lpstr>黑体-简</vt:lpstr>
      <vt:lpstr>Helvetica Neue</vt:lpstr>
      <vt:lpstr>Office 主题​​</vt:lpstr>
      <vt:lpstr>IELTS WRITING 1</vt:lpstr>
      <vt:lpstr>PowerPoint 演示文稿</vt:lpstr>
      <vt:lpstr>PowerPoint 演示文稿</vt:lpstr>
      <vt:lpstr>PART1</vt:lpstr>
      <vt:lpstr>PowerPoint 演示文稿</vt:lpstr>
      <vt:lpstr>PowerPoint 演示文稿</vt:lpstr>
      <vt:lpstr>PowerPoint 演示文稿</vt:lpstr>
      <vt:lpstr>Task1小作文简介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Task1小作文简介</vt:lpstr>
      <vt:lpstr>Task1小作文简介</vt:lpstr>
      <vt:lpstr>PART2</vt:lpstr>
      <vt:lpstr>小作文动静态区分（数据图）</vt:lpstr>
      <vt:lpstr>小作文动静态区分（数据图）</vt:lpstr>
      <vt:lpstr>小作文动静态区分（数据图）</vt:lpstr>
      <vt:lpstr>PART3</vt:lpstr>
      <vt:lpstr>小作文首段写作范例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小作文首段写作</vt:lpstr>
      <vt:lpstr>小作文首段写作范例</vt:lpstr>
      <vt:lpstr>小作文首段写作</vt:lpstr>
      <vt:lpstr>小作文首段写作</vt:lpstr>
      <vt:lpstr>小作文首段写作练习</vt:lpstr>
      <vt:lpstr>小作文首段写作练习</vt:lpstr>
      <vt:lpstr>PART4</vt:lpstr>
      <vt:lpstr>动态图写作基础词汇</vt:lpstr>
      <vt:lpstr>动态图写作基础词汇</vt:lpstr>
      <vt:lpstr>动态图写作基础词汇</vt:lpstr>
      <vt:lpstr>动态图写作基础词汇</vt:lpstr>
      <vt:lpstr>动态图写作基础词汇</vt:lpstr>
      <vt:lpstr>动态图写作基础词汇</vt:lpstr>
      <vt:lpstr>动态图写作基础词汇</vt:lpstr>
      <vt:lpstr>动态图写作基础词汇</vt:lpstr>
      <vt:lpstr>动态图写作基础词汇</vt:lpstr>
      <vt:lpstr>动态图写作基础词汇</vt:lpstr>
      <vt:lpstr>动态图写作基础词汇</vt:lpstr>
      <vt:lpstr>动态图写作基础词汇</vt:lpstr>
      <vt:lpstr>动态图写作基础词汇</vt:lpstr>
      <vt:lpstr>动态图写作基础词汇</vt:lpstr>
      <vt:lpstr>动态图写作基础词汇</vt:lpstr>
      <vt:lpstr>动态图写作基础词汇</vt:lpstr>
      <vt:lpstr>动态图写作基础句型</vt:lpstr>
      <vt:lpstr>动态图写作基础句型</vt:lpstr>
      <vt:lpstr>动态图写作基础句型</vt:lpstr>
      <vt:lpstr>动态图写作基础句型</vt:lpstr>
      <vt:lpstr>动态图写作基础句型</vt:lpstr>
      <vt:lpstr>动态图写作基础句型练习：</vt:lpstr>
      <vt:lpstr>动态图写作衔接手段</vt:lpstr>
      <vt:lpstr>动态图写作衔接手段</vt:lpstr>
      <vt:lpstr>动态图写作衔接手段</vt:lpstr>
      <vt:lpstr>动态图写作衔接手段</vt:lpstr>
      <vt:lpstr>动态图写作衔接手段</vt:lpstr>
      <vt:lpstr>PART5</vt:lpstr>
      <vt:lpstr>单线写作练习(胡敏雅思7代第23页）</vt:lpstr>
      <vt:lpstr>单线写作练习</vt:lpstr>
      <vt:lpstr>单线写作练习</vt:lpstr>
      <vt:lpstr>单线写作练习</vt:lpstr>
      <vt:lpstr>单线写作练习</vt:lpstr>
      <vt:lpstr>单线写作练习</vt:lpstr>
      <vt:lpstr>课后作业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IELTS WRITING 1</dc:title>
  <dc:creator>hubh</dc:creator>
  <cp:lastModifiedBy>Olivia</cp:lastModifiedBy>
  <cp:revision>71</cp:revision>
  <dcterms:created xsi:type="dcterms:W3CDTF">2024-03-20T11:52:35Z</dcterms:created>
  <dcterms:modified xsi:type="dcterms:W3CDTF">2024-03-20T11:52:35Z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FEF36AFE358B01351387ED65D0BAF69B_43</vt:lpwstr>
  </property>
  <property fmtid="{D5CDD505-2E9C-101B-9397-08002B2CF9AE}" pid="3" name="KSOProductBuildVer">
    <vt:lpwstr>2052-6.5.2.8766</vt:lpwstr>
  </property>
</Properties>
</file>